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Lst>
  <p:notesMasterIdLst>
    <p:notesMasterId r:id="rId26"/>
  </p:notesMasterIdLst>
  <p:sldIdLst>
    <p:sldId id="301" r:id="rId4"/>
    <p:sldId id="302" r:id="rId5"/>
    <p:sldId id="2080108010" r:id="rId6"/>
    <p:sldId id="314" r:id="rId7"/>
    <p:sldId id="2080108011" r:id="rId8"/>
    <p:sldId id="2134804078" r:id="rId9"/>
    <p:sldId id="2134804080" r:id="rId10"/>
    <p:sldId id="265" r:id="rId11"/>
    <p:sldId id="291" r:id="rId12"/>
    <p:sldId id="2080108013" r:id="rId13"/>
    <p:sldId id="2080108014" r:id="rId14"/>
    <p:sldId id="925" r:id="rId15"/>
    <p:sldId id="2134804083" r:id="rId16"/>
    <p:sldId id="259" r:id="rId17"/>
    <p:sldId id="260" r:id="rId18"/>
    <p:sldId id="270" r:id="rId19"/>
    <p:sldId id="280" r:id="rId20"/>
    <p:sldId id="272" r:id="rId21"/>
    <p:sldId id="274" r:id="rId22"/>
    <p:sldId id="2134804081" r:id="rId23"/>
    <p:sldId id="2134804082" r:id="rId24"/>
    <p:sldId id="276"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521415D9-36F7-43E2-AB2F-B90AF26B5E84}">
      <p14:sectionLst xmlns:p14="http://schemas.microsoft.com/office/powerpoint/2010/main">
        <p14:section name="Om Samskapat utvecklingsarbete" id="{6373A5F6-2584-4079-87B8-6DDB68749077}">
          <p14:sldIdLst>
            <p14:sldId id="301"/>
            <p14:sldId id="302"/>
            <p14:sldId id="2080108010"/>
            <p14:sldId id="314"/>
            <p14:sldId id="2080108011"/>
            <p14:sldId id="2134804078"/>
            <p14:sldId id="2134804080"/>
            <p14:sldId id="265"/>
            <p14:sldId id="291"/>
            <p14:sldId id="2080108013"/>
            <p14:sldId id="2080108014"/>
            <p14:sldId id="925"/>
          </p14:sldIdLst>
        </p14:section>
        <p14:section name="Utdrag ur tjänsten" id="{07EE22AD-6CE7-49DC-8C50-1E16CCFDF0E4}">
          <p14:sldIdLst>
            <p14:sldId id="2134804083"/>
            <p14:sldId id="259"/>
            <p14:sldId id="260"/>
            <p14:sldId id="270"/>
            <p14:sldId id="280"/>
            <p14:sldId id="272"/>
            <p14:sldId id="274"/>
            <p14:sldId id="2134804081"/>
            <p14:sldId id="2134804082"/>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9DF"/>
    <a:srgbClr val="089086"/>
    <a:srgbClr val="009BA2"/>
    <a:srgbClr val="154E45"/>
    <a:srgbClr val="4D345F"/>
    <a:srgbClr val="30488E"/>
    <a:srgbClr val="AF4E55"/>
    <a:srgbClr val="FDD1D1"/>
    <a:srgbClr val="F7F5F1"/>
    <a:srgbClr val="E3E3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DE6B4-3017-417F-A1F3-30B3B3141248}" v="99" dt="2021-12-14T10:47:52.15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18" autoAdjust="0"/>
    <p:restoredTop sz="86454" autoAdjust="0"/>
  </p:normalViewPr>
  <p:slideViewPr>
    <p:cSldViewPr snapToGrid="0" snapToObjects="1">
      <p:cViewPr varScale="1">
        <p:scale>
          <a:sx n="48" d="100"/>
          <a:sy n="48" d="100"/>
        </p:scale>
        <p:origin x="808" y="23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dirty="0"/>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Euclid Circular B Regular"/>
        <a:ea typeface="Euclid Circular B Regular"/>
        <a:cs typeface="Arial" panose="020B0604020202020204" pitchFamily="34" charset="0"/>
        <a:sym typeface="Helvetica Neue"/>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6254226B-578C-4D80-8807-68A3C003F765}" type="slidenum">
              <a:rPr kumimoji="0" lang="sv-SE" sz="18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Neue"/>
              </a:rPr>
              <a:pPr marL="0" marR="0" lvl="0" indent="0" algn="r" defTabSz="1828800" rtl="0" eaLnBrk="1" fontAlgn="auto" latinLnBrk="0" hangingPunct="1">
                <a:lnSpc>
                  <a:spcPct val="100000"/>
                </a:lnSpc>
                <a:spcBef>
                  <a:spcPts val="0"/>
                </a:spcBef>
                <a:spcAft>
                  <a:spcPts val="0"/>
                </a:spcAft>
                <a:buClrTx/>
                <a:buSzTx/>
                <a:buFontTx/>
                <a:buNone/>
                <a:tabLst/>
                <a:defRPr/>
              </a:pPr>
              <a:t>3</a:t>
            </a:fld>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2643197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steg 2, 3 och 4 genomför ni en workshop kring den sakfråga som ni vill arbeta med. För att genomföra workshopen finns ett antal förslag på verktyg som ni kan använda i respektive steg. Dessa väljer ni ut under steg 1 när ni gör er planering.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KLICK Genom att klicka på ”läs mer” kan du ta del av en första, kortare beskrivning av respektive verktyg – som en hjälp för att förstå vad verktyget innebär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897FA-09EE-4D0D-9BA0-CC4EAD4763B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03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…går vidare till Planera</a:t>
            </a:r>
          </a:p>
          <a:p>
            <a:r>
              <a:rPr lang="sv-SE" dirty="0"/>
              <a:t>Här kan du välja mellan att skräddarsy en egen kombination av verktygen eller utgå ifrån hur andra har arbetat med metoden genom att välja att använda ett färdigt upplägg. KLICK</a:t>
            </a:r>
          </a:p>
          <a:p>
            <a:r>
              <a:rPr lang="sv-SE" dirty="0"/>
              <a:t>Oavsett vilken typ av upplägg du </a:t>
            </a:r>
            <a:r>
              <a:rPr lang="sv-SE" dirty="0" err="1"/>
              <a:t>väljar</a:t>
            </a:r>
            <a:r>
              <a:rPr lang="sv-SE" dirty="0"/>
              <a:t>, behöver du komma igång med planeringen genom att utgå ifrån den </a:t>
            </a:r>
            <a:r>
              <a:rPr lang="sv-SE" dirty="0" err="1"/>
              <a:t>pdf</a:t>
            </a:r>
            <a:r>
              <a:rPr lang="sv-SE" dirty="0"/>
              <a:t> som beskriver förberedelserna i steg 1 och förverkligandet i steg 5, i vilket det ingår att välja ut verktyg för steg 2 till 4.</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897FA-09EE-4D0D-9BA0-CC4EAD4763B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340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Exempel på färdigt upplägg</a:t>
            </a:r>
          </a:p>
        </p:txBody>
      </p:sp>
    </p:spTree>
    <p:extLst>
      <p:ext uri="{BB962C8B-B14F-4D97-AF65-F5344CB8AC3E}">
        <p14:creationId xmlns:p14="http://schemas.microsoft.com/office/powerpoint/2010/main" val="3468777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Exempel: Sidan för skräddarsydd planering</a:t>
            </a:r>
          </a:p>
        </p:txBody>
      </p:sp>
    </p:spTree>
    <p:extLst>
      <p:ext uri="{BB962C8B-B14F-4D97-AF65-F5344CB8AC3E}">
        <p14:creationId xmlns:p14="http://schemas.microsoft.com/office/powerpoint/2010/main" val="1633603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Den sista delen i tjänsten är inspireras-sidan. Här kan du ta del av andras erfarenheter av att arbeta med en samskapande metod. I korta klipp kan du få höra hur andra har upplevt arbetssättet och vilken nytta det har gett.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897FA-09EE-4D0D-9BA0-CC4EAD4763B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60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56383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42970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2223706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38286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Här möts du av två delar: dels metodens uppbyggnad och dels metodens bakgrund. Metodens uppbyggnad beskrivs främst av den animerade film som vi såg för en liten stund sedan. (Därtill finns några övningsfrågor för att fördjupa förståelsen.)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897FA-09EE-4D0D-9BA0-CC4EAD4763B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994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I metodens bakgrund kan du </a:t>
            </a:r>
            <a:r>
              <a:rPr lang="sv-SE" dirty="0" err="1"/>
              <a:t>djupdyka</a:t>
            </a:r>
            <a:r>
              <a:rPr lang="sv-SE" dirty="0"/>
              <a:t> i vilka principer metoden bygger på.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897FA-09EE-4D0D-9BA0-CC4EAD4763B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67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Även denna sida är uppdelad i två delar: före och efter samt </a:t>
            </a:r>
            <a:r>
              <a:rPr lang="sv-SE" dirty="0" err="1"/>
              <a:t>samskapa</a:t>
            </a:r>
            <a:r>
              <a:rPr lang="sv-SE" dirty="0"/>
              <a:t> i workshop.</a:t>
            </a:r>
          </a:p>
          <a:p>
            <a:r>
              <a:rPr lang="sv-SE" dirty="0"/>
              <a:t>Samskapat utvecklingsarbete är som sagt uppbyggt kring 5 steg.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897FA-09EE-4D0D-9BA0-CC4EAD4763B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267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Det första steget består av förberedelsearbete och det femte steget berör hur ni kan fånga upp arbetet för att ta det vidare och börja testa era lösningar.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897FA-09EE-4D0D-9BA0-CC4EAD4763B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133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rPr lang="sv-SE"/>
              <a:t>Klicka här för att ändra mall för rubrikformat</a:t>
            </a:r>
            <a:endParaRPr dirty="0"/>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8000" y="2298700"/>
            <a:ext cx="20828000" cy="4648200"/>
          </a:xfrm>
          <a:prstGeom prst="rect">
            <a:avLst/>
          </a:prstGeom>
        </p:spPr>
        <p:txBody>
          <a:bodyPr anchor="b"/>
          <a:lstStyle>
            <a:lvl1pPr>
              <a:defRPr>
                <a:solidFill>
                  <a:srgbClr val="FFFFFF"/>
                </a:solidFill>
              </a:defRPr>
            </a:lvl1pPr>
          </a:lstStyle>
          <a:p>
            <a:r>
              <a:rPr lang="sv-SE"/>
              <a:t>Klicka här för att ändra mall för rubrikformat</a:t>
            </a:r>
            <a:endParaRPr/>
          </a:p>
        </p:txBody>
      </p:sp>
      <p:sp>
        <p:nvSpPr>
          <p:cNvPr id="118"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solidFill>
                  <a:srgbClr val="FFFFFF"/>
                </a:solidFill>
              </a:defRPr>
            </a:lvl1pPr>
            <a:lvl2pPr marL="0" indent="0" algn="ctr">
              <a:spcBef>
                <a:spcPts val="0"/>
              </a:spcBef>
              <a:buSzTx/>
              <a:buNone/>
              <a:defRPr sz="5400">
                <a:solidFill>
                  <a:srgbClr val="FFFFFF"/>
                </a:solidFill>
              </a:defRPr>
            </a:lvl2pPr>
            <a:lvl3pPr marL="0" indent="0" algn="ctr">
              <a:spcBef>
                <a:spcPts val="0"/>
              </a:spcBef>
              <a:buSzTx/>
              <a:buNone/>
              <a:defRPr sz="5400">
                <a:solidFill>
                  <a:srgbClr val="FFFFFF"/>
                </a:solidFill>
              </a:defRPr>
            </a:lvl3pPr>
            <a:lvl4pPr marL="0" indent="0" algn="ctr">
              <a:spcBef>
                <a:spcPts val="0"/>
              </a:spcBef>
              <a:buSzTx/>
              <a:buNone/>
              <a:defRPr sz="5400">
                <a:solidFill>
                  <a:srgbClr val="FFFFFF"/>
                </a:solidFill>
              </a:defRPr>
            </a:lvl4pPr>
            <a:lvl5pPr marL="0" indent="0" algn="ctr">
              <a:spcBef>
                <a:spcPts val="0"/>
              </a:spcBef>
              <a:buSzTx/>
              <a:buNone/>
              <a:defRPr sz="5400">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1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Rubrik">
    <p:spTree>
      <p:nvGrpSpPr>
        <p:cNvPr id="1" name=""/>
        <p:cNvGrpSpPr/>
        <p:nvPr/>
      </p:nvGrpSpPr>
      <p:grpSpPr>
        <a:xfrm>
          <a:off x="0" y="0"/>
          <a:ext cx="0" cy="0"/>
          <a:chOff x="0" y="0"/>
          <a:chExt cx="0" cy="0"/>
        </a:xfrm>
      </p:grpSpPr>
      <p:sp>
        <p:nvSpPr>
          <p:cNvPr id="16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 name="Rubrik 1">
            <a:extLst>
              <a:ext uri="{FF2B5EF4-FFF2-40B4-BE49-F238E27FC236}">
                <a16:creationId xmlns:a16="http://schemas.microsoft.com/office/drawing/2014/main" id="{251107F8-6ACA-48DB-8F8D-89614228F53B}"/>
              </a:ext>
            </a:extLst>
          </p:cNvPr>
          <p:cNvSpPr>
            <a:spLocks noGrp="1"/>
          </p:cNvSpPr>
          <p:nvPr>
            <p:ph type="title"/>
          </p:nvPr>
        </p:nvSpPr>
        <p:spPr>
          <a:xfrm>
            <a:off x="1753783" y="1622804"/>
            <a:ext cx="16157050" cy="2286000"/>
          </a:xfrm>
        </p:spPr>
        <p:txBody>
          <a:bodyPr anchor="b">
            <a:normAutofit/>
          </a:bodyPr>
          <a:lstStyle>
            <a:lvl1pPr algn="l">
              <a:defRPr sz="8000"/>
            </a:lvl1pPr>
          </a:lstStyle>
          <a:p>
            <a:r>
              <a:rPr lang="en-US"/>
              <a:t>Click to edit Master title style</a:t>
            </a:r>
            <a:endParaRPr lang="sv-SE"/>
          </a:p>
        </p:txBody>
      </p:sp>
    </p:spTree>
    <p:extLst>
      <p:ext uri="{BB962C8B-B14F-4D97-AF65-F5344CB8AC3E}">
        <p14:creationId xmlns:p14="http://schemas.microsoft.com/office/powerpoint/2010/main" val="183709420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rPr lang="sv-SE"/>
              <a:t>Klicka här för att ändra mall för rubrikformat</a:t>
            </a:r>
            <a:endParaRPr dirty="0"/>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642584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21" name="Title Text"/>
          <p:cNvSpPr txBox="1">
            <a:spLocks noGrp="1"/>
          </p:cNvSpPr>
          <p:nvPr>
            <p:ph type="title"/>
          </p:nvPr>
        </p:nvSpPr>
        <p:spPr>
          <a:xfrm>
            <a:off x="635000" y="9512300"/>
            <a:ext cx="23114000" cy="2006600"/>
          </a:xfrm>
          <a:prstGeom prst="rect">
            <a:avLst/>
          </a:prstGeom>
        </p:spPr>
        <p:txBody>
          <a:bodyPr anchor="b"/>
          <a:lstStyle/>
          <a:p>
            <a:r>
              <a:rPr lang="sv-SE"/>
              <a:t>Klicka här för att ändra mall för rubrikformat</a:t>
            </a:r>
            <a:endParaRP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640294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rPr lang="sv-SE"/>
              <a:t>Klicka här för att ändra mall för rubrikformat</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73821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rPr lang="sv-SE"/>
              <a:t>Klicka här för att ändra mall för rubrikformat</a:t>
            </a:r>
            <a:endParaRP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257409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noAutofit/>
          </a:bodyPr>
          <a:lstStyle>
            <a:lvl1pPr>
              <a:defRPr sz="8800"/>
            </a:lvl1pPr>
          </a:lstStyle>
          <a:p>
            <a:r>
              <a:rPr lang="sv-SE"/>
              <a:t>Klicka här för att ändra mall för rubrikformat</a:t>
            </a:r>
            <a:endParaRPr dirty="0"/>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451370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66" name="Title Text"/>
          <p:cNvSpPr txBox="1">
            <a:spLocks noGrp="1"/>
          </p:cNvSpPr>
          <p:nvPr>
            <p:ph type="title"/>
          </p:nvPr>
        </p:nvSpPr>
        <p:spPr>
          <a:prstGeom prst="rect">
            <a:avLst/>
          </a:prstGeom>
        </p:spPr>
        <p:txBody>
          <a:bodyPr>
            <a:noAutofit/>
          </a:bodyPr>
          <a:lstStyle>
            <a:lvl1pPr>
              <a:defRPr sz="8800"/>
            </a:lvl1pPr>
          </a:lstStyle>
          <a:p>
            <a:r>
              <a:rPr lang="sv-SE"/>
              <a:t>Klicka här för att ändra mall för rubrikformat</a:t>
            </a:r>
            <a:endParaRPr dirty="0"/>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51626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954580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23339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rPr lang="sv-SE"/>
              <a:t>Klicka här för att ändra mall för rubrikformat</a:t>
            </a:r>
            <a:endParaRP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95035"/>
          </a:xfrm>
          <a:prstGeom prst="rect">
            <a:avLst/>
          </a:prstGeom>
        </p:spPr>
        <p:txBody>
          <a:bodyPr anchor="t">
            <a:spAutoFit/>
          </a:bodyPr>
          <a:lstStyle>
            <a:lvl1pPr marL="0" indent="0" algn="ctr">
              <a:spcBef>
                <a:spcPts val="0"/>
              </a:spcBef>
              <a:buSzTx/>
              <a:buNone/>
              <a:defRPr sz="3200" i="1"/>
            </a:lvl1pPr>
          </a:lstStyle>
          <a:p>
            <a:pPr lvl="0"/>
            <a:r>
              <a:rPr lang="sv-SE"/>
              <a:t>Klicka här för att ändra format på bakgrundstexten</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a:latin typeface="Euclid Circular B Regular"/>
                <a:ea typeface="+mn-ea"/>
                <a:cs typeface="+mn-cs"/>
                <a:sym typeface="Helvetica Neue Medium"/>
              </a:defRPr>
            </a:lvl1pPr>
          </a:lstStyle>
          <a:p>
            <a:pPr lvl="0"/>
            <a:r>
              <a:rPr lang="sv-SE"/>
              <a:t>Klicka här för att ändra format på bakgrundstexten</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822789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671015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09989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le &amp; Subtitle">
    <p:bg>
      <p:bgPr>
        <a:solidFill>
          <a:srgbClr val="000000"/>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8000" y="2298700"/>
            <a:ext cx="20828000" cy="4648200"/>
          </a:xfrm>
          <a:prstGeom prst="rect">
            <a:avLst/>
          </a:prstGeom>
        </p:spPr>
        <p:txBody>
          <a:bodyPr anchor="b"/>
          <a:lstStyle>
            <a:lvl1pPr>
              <a:defRPr>
                <a:solidFill>
                  <a:srgbClr val="FFFFFF"/>
                </a:solidFill>
              </a:defRPr>
            </a:lvl1pPr>
          </a:lstStyle>
          <a:p>
            <a:r>
              <a:rPr lang="sv-SE"/>
              <a:t>Klicka här för att ändra mall för rubrikformat</a:t>
            </a:r>
            <a:endParaRPr/>
          </a:p>
        </p:txBody>
      </p:sp>
      <p:sp>
        <p:nvSpPr>
          <p:cNvPr id="118"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solidFill>
                  <a:srgbClr val="FFFFFF"/>
                </a:solidFill>
              </a:defRPr>
            </a:lvl1pPr>
            <a:lvl2pPr marL="0" indent="0" algn="ctr">
              <a:spcBef>
                <a:spcPts val="0"/>
              </a:spcBef>
              <a:buSzTx/>
              <a:buNone/>
              <a:defRPr sz="5400">
                <a:solidFill>
                  <a:srgbClr val="FFFFFF"/>
                </a:solidFill>
              </a:defRPr>
            </a:lvl2pPr>
            <a:lvl3pPr marL="0" indent="0" algn="ctr">
              <a:spcBef>
                <a:spcPts val="0"/>
              </a:spcBef>
              <a:buSzTx/>
              <a:buNone/>
              <a:defRPr sz="5400">
                <a:solidFill>
                  <a:srgbClr val="FFFFFF"/>
                </a:solidFill>
              </a:defRPr>
            </a:lvl3pPr>
            <a:lvl4pPr marL="0" indent="0" algn="ctr">
              <a:spcBef>
                <a:spcPts val="0"/>
              </a:spcBef>
              <a:buSzTx/>
              <a:buNone/>
              <a:defRPr sz="5400">
                <a:solidFill>
                  <a:srgbClr val="FFFFFF"/>
                </a:solidFill>
              </a:defRPr>
            </a:lvl4pPr>
            <a:lvl5pPr marL="0" indent="0" algn="ctr">
              <a:spcBef>
                <a:spcPts val="0"/>
              </a:spcBef>
              <a:buSzTx/>
              <a:buNone/>
              <a:defRPr sz="5400">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119"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76053916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C6CEFC-C716-47F4-9C3B-3C9E00BD160B}"/>
              </a:ext>
            </a:extLst>
          </p:cNvPr>
          <p:cNvSpPr>
            <a:spLocks noGrp="1"/>
          </p:cNvSpPr>
          <p:nvPr>
            <p:ph type="ctrTitle"/>
          </p:nvPr>
        </p:nvSpPr>
        <p:spPr>
          <a:xfrm>
            <a:off x="3048000" y="2244726"/>
            <a:ext cx="18288000" cy="4775200"/>
          </a:xfrm>
        </p:spPr>
        <p:txBody>
          <a:bodyPr anchor="b"/>
          <a:lstStyle>
            <a:lvl1pPr algn="ctr">
              <a:defRPr sz="12000"/>
            </a:lvl1pPr>
          </a:lstStyle>
          <a:p>
            <a:r>
              <a:rPr lang="sv-SE"/>
              <a:t>Klicka här för att ändra mall för rubrikformat</a:t>
            </a:r>
          </a:p>
        </p:txBody>
      </p:sp>
      <p:sp>
        <p:nvSpPr>
          <p:cNvPr id="3" name="Underrubrik 2">
            <a:extLst>
              <a:ext uri="{FF2B5EF4-FFF2-40B4-BE49-F238E27FC236}">
                <a16:creationId xmlns:a16="http://schemas.microsoft.com/office/drawing/2014/main" id="{210BF725-357E-41E6-A098-380B7D0990C6}"/>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A9D8C30-F01D-4B18-809B-499767C07659}"/>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5" name="Platshållare för sidfot 4">
            <a:extLst>
              <a:ext uri="{FF2B5EF4-FFF2-40B4-BE49-F238E27FC236}">
                <a16:creationId xmlns:a16="http://schemas.microsoft.com/office/drawing/2014/main" id="{5629F40F-8657-4112-BB53-020F55E98CB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C089DB2-B26A-4F22-8CAA-F800892BE7DE}"/>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2927916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876E6F-7E74-4B38-9EE9-D8E4023EDD8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0554D85-F561-41AF-9403-E92FD3A7EEB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84706B7-9076-4B9C-B185-844B6FEC3BAC}"/>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5" name="Platshållare för sidfot 4">
            <a:extLst>
              <a:ext uri="{FF2B5EF4-FFF2-40B4-BE49-F238E27FC236}">
                <a16:creationId xmlns:a16="http://schemas.microsoft.com/office/drawing/2014/main" id="{103C6939-EE70-4F28-8491-824C84D6E0F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93783A-B7A7-4358-ACF5-A6A440F74809}"/>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1866059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104FFC-02C2-49A4-88E6-90CD9BAE475D}"/>
              </a:ext>
            </a:extLst>
          </p:cNvPr>
          <p:cNvSpPr>
            <a:spLocks noGrp="1"/>
          </p:cNvSpPr>
          <p:nvPr>
            <p:ph type="title"/>
          </p:nvPr>
        </p:nvSpPr>
        <p:spPr>
          <a:xfrm>
            <a:off x="1663700" y="3419477"/>
            <a:ext cx="21031200" cy="5705474"/>
          </a:xfrm>
        </p:spPr>
        <p:txBody>
          <a:bodyPr anchor="b"/>
          <a:lstStyle>
            <a:lvl1pPr>
              <a:defRPr sz="12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8347FB7-856B-4172-9C80-CACFEDEDF7F2}"/>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2D384725-47A4-4B69-B033-17717814A96F}"/>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5" name="Platshållare för sidfot 4">
            <a:extLst>
              <a:ext uri="{FF2B5EF4-FFF2-40B4-BE49-F238E27FC236}">
                <a16:creationId xmlns:a16="http://schemas.microsoft.com/office/drawing/2014/main" id="{4127AFFC-D44E-4A74-8109-262AFCFA95A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CB5CEBE-2A41-45DA-9B4E-3955388D2936}"/>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1084699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33199B-038D-4C26-9E27-1F274F2BC6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E50A191-664F-46A4-B0B9-5DCFC07D6ED6}"/>
              </a:ext>
            </a:extLst>
          </p:cNvPr>
          <p:cNvSpPr>
            <a:spLocks noGrp="1"/>
          </p:cNvSpPr>
          <p:nvPr>
            <p:ph sz="half" idx="1"/>
          </p:nvPr>
        </p:nvSpPr>
        <p:spPr>
          <a:xfrm>
            <a:off x="1676400" y="3651250"/>
            <a:ext cx="10363200" cy="870267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F0AE229B-1783-4972-A2D8-7E2423F69DF2}"/>
              </a:ext>
            </a:extLst>
          </p:cNvPr>
          <p:cNvSpPr>
            <a:spLocks noGrp="1"/>
          </p:cNvSpPr>
          <p:nvPr>
            <p:ph sz="half" idx="2"/>
          </p:nvPr>
        </p:nvSpPr>
        <p:spPr>
          <a:xfrm>
            <a:off x="12344400" y="3651250"/>
            <a:ext cx="10363200" cy="870267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A64335D6-7D59-470D-90D3-D66F8F2A5635}"/>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6" name="Platshållare för sidfot 5">
            <a:extLst>
              <a:ext uri="{FF2B5EF4-FFF2-40B4-BE49-F238E27FC236}">
                <a16:creationId xmlns:a16="http://schemas.microsoft.com/office/drawing/2014/main" id="{21AB02E6-27E1-4227-9D34-6CFB262DE77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72DDC09-A50D-4619-97C0-244109FBB08C}"/>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2906679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2EC6F4-D124-4B2B-949B-F847E7E8DA52}"/>
              </a:ext>
            </a:extLst>
          </p:cNvPr>
          <p:cNvSpPr>
            <a:spLocks noGrp="1"/>
          </p:cNvSpPr>
          <p:nvPr>
            <p:ph type="title"/>
          </p:nvPr>
        </p:nvSpPr>
        <p:spPr>
          <a:xfrm>
            <a:off x="1679576" y="730251"/>
            <a:ext cx="21031200" cy="2651126"/>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93A2398-6FBE-4BB7-8D21-F651BF3B7D6D}"/>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7047DF0-DFE3-4BA5-B992-902E1424C095}"/>
              </a:ext>
            </a:extLst>
          </p:cNvPr>
          <p:cNvSpPr>
            <a:spLocks noGrp="1"/>
          </p:cNvSpPr>
          <p:nvPr>
            <p:ph sz="half" idx="2"/>
          </p:nvPr>
        </p:nvSpPr>
        <p:spPr>
          <a:xfrm>
            <a:off x="1679577" y="5010150"/>
            <a:ext cx="10315574" cy="736917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734A91C8-BD3B-4D2E-94DE-AC3354A07967}"/>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12C6FAA8-0389-46DF-B473-458A70DBC775}"/>
              </a:ext>
            </a:extLst>
          </p:cNvPr>
          <p:cNvSpPr>
            <a:spLocks noGrp="1"/>
          </p:cNvSpPr>
          <p:nvPr>
            <p:ph sz="quarter" idx="4"/>
          </p:nvPr>
        </p:nvSpPr>
        <p:spPr>
          <a:xfrm>
            <a:off x="12344400" y="5010150"/>
            <a:ext cx="10366376" cy="736917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14247A4-571E-4CBE-859D-9DE223D85229}"/>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8" name="Platshållare för sidfot 7">
            <a:extLst>
              <a:ext uri="{FF2B5EF4-FFF2-40B4-BE49-F238E27FC236}">
                <a16:creationId xmlns:a16="http://schemas.microsoft.com/office/drawing/2014/main" id="{A92560A9-D8A3-454D-B9C3-BAAFC9980EE9}"/>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AE2B0875-D3A4-4113-91EB-3FCA2987AE8C}"/>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3042678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74926D-E743-474A-BADB-9B4BDC45C9C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880A575-2BA8-4B30-8A3A-80DE3BB07250}"/>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4" name="Platshållare för sidfot 3">
            <a:extLst>
              <a:ext uri="{FF2B5EF4-FFF2-40B4-BE49-F238E27FC236}">
                <a16:creationId xmlns:a16="http://schemas.microsoft.com/office/drawing/2014/main" id="{1CCC53CA-D6D1-4EC1-B892-3DC592FDA67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49F08A30-6BFE-48D0-9B1F-1E5199B8E967}"/>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373797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rPr lang="sv-SE"/>
              <a:t>Klicka här för att ändra mall för rubrikformat</a:t>
            </a:r>
            <a:endParaRP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8AAD167-5BED-4A02-9E6F-8DA290F32F8D}"/>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3" name="Platshållare för sidfot 2">
            <a:extLst>
              <a:ext uri="{FF2B5EF4-FFF2-40B4-BE49-F238E27FC236}">
                <a16:creationId xmlns:a16="http://schemas.microsoft.com/office/drawing/2014/main" id="{D87F75CD-8781-4F8B-B9A6-E7979BEE664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EE9DFCE-3F09-4A4B-A940-0B73F0BE8709}"/>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3047038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5DD3C2-157D-47AD-B1F4-54BF53532230}"/>
              </a:ext>
            </a:extLst>
          </p:cNvPr>
          <p:cNvSpPr>
            <a:spLocks noGrp="1"/>
          </p:cNvSpPr>
          <p:nvPr>
            <p:ph type="title"/>
          </p:nvPr>
        </p:nvSpPr>
        <p:spPr>
          <a:xfrm>
            <a:off x="1679577" y="914400"/>
            <a:ext cx="7864474" cy="3200400"/>
          </a:xfrm>
        </p:spPr>
        <p:txBody>
          <a:bodyPr anchor="b"/>
          <a:lstStyle>
            <a:lvl1pPr>
              <a:defRPr sz="6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415A27E-F6C0-4B57-976A-2312267863B0}"/>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8DE884D6-97D6-41AF-AB28-3A1B5330411B}"/>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2DAF6A19-25CA-4BA2-B3E4-7F9ABA3E776E}"/>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6" name="Platshållare för sidfot 5">
            <a:extLst>
              <a:ext uri="{FF2B5EF4-FFF2-40B4-BE49-F238E27FC236}">
                <a16:creationId xmlns:a16="http://schemas.microsoft.com/office/drawing/2014/main" id="{D7F3B653-84E6-4C16-A18F-3E358AB2515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52CE521-02BA-47DA-81C1-A55A3EDB8ACD}"/>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2929710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EC7307-296C-4811-A9F1-77A9EDFF7CEF}"/>
              </a:ext>
            </a:extLst>
          </p:cNvPr>
          <p:cNvSpPr>
            <a:spLocks noGrp="1"/>
          </p:cNvSpPr>
          <p:nvPr>
            <p:ph type="title"/>
          </p:nvPr>
        </p:nvSpPr>
        <p:spPr>
          <a:xfrm>
            <a:off x="1679577" y="914400"/>
            <a:ext cx="7864474" cy="3200400"/>
          </a:xfrm>
        </p:spPr>
        <p:txBody>
          <a:bodyPr anchor="b"/>
          <a:lstStyle>
            <a:lvl1pPr>
              <a:defRPr sz="64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B2BDF89-6799-48D7-B81B-A7FC155BA2B2}"/>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sv-SE"/>
          </a:p>
        </p:txBody>
      </p:sp>
      <p:sp>
        <p:nvSpPr>
          <p:cNvPr id="4" name="Platshållare för text 3">
            <a:extLst>
              <a:ext uri="{FF2B5EF4-FFF2-40B4-BE49-F238E27FC236}">
                <a16:creationId xmlns:a16="http://schemas.microsoft.com/office/drawing/2014/main" id="{EBAA5EE5-4066-471C-AB46-A9DC4322B350}"/>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8047EA6-91EF-429A-AADA-15F05899FD09}"/>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6" name="Platshållare för sidfot 5">
            <a:extLst>
              <a:ext uri="{FF2B5EF4-FFF2-40B4-BE49-F238E27FC236}">
                <a16:creationId xmlns:a16="http://schemas.microsoft.com/office/drawing/2014/main" id="{F928F11A-8E60-4A82-AF7F-3BEAFEDFDD7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8A09FCC3-898E-4FDB-A946-8242C1C246A0}"/>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4146002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A7A8A8-1E9A-435C-8E4B-C4D64308CCF2}"/>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71513876-37A9-4B7A-BE7D-253D4EBD837A}"/>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F338B12-9FF8-4E79-A23C-C057C252293C}"/>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5" name="Platshållare för sidfot 4">
            <a:extLst>
              <a:ext uri="{FF2B5EF4-FFF2-40B4-BE49-F238E27FC236}">
                <a16:creationId xmlns:a16="http://schemas.microsoft.com/office/drawing/2014/main" id="{D67F3F99-B1DC-43E4-9285-23E72FF26D4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3AEACEE-7894-49A9-8627-7D459AEB289B}"/>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1443810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15C1EDB-7288-4B72-BCEB-2E584E5A4555}"/>
              </a:ext>
            </a:extLst>
          </p:cNvPr>
          <p:cNvSpPr>
            <a:spLocks noGrp="1"/>
          </p:cNvSpPr>
          <p:nvPr>
            <p:ph type="title" orient="vert"/>
          </p:nvPr>
        </p:nvSpPr>
        <p:spPr>
          <a:xfrm>
            <a:off x="17449800" y="730250"/>
            <a:ext cx="5257800" cy="11623676"/>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5421706-CA1D-4459-B219-C37EBB3C7303}"/>
              </a:ext>
            </a:extLst>
          </p:cNvPr>
          <p:cNvSpPr>
            <a:spLocks noGrp="1"/>
          </p:cNvSpPr>
          <p:nvPr>
            <p:ph type="body" orient="vert" idx="1"/>
          </p:nvPr>
        </p:nvSpPr>
        <p:spPr>
          <a:xfrm>
            <a:off x="1676400" y="730250"/>
            <a:ext cx="15468600" cy="11623676"/>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8AFF6FE-ABE5-4BB3-9269-AB5349D3C604}"/>
              </a:ext>
            </a:extLst>
          </p:cNvPr>
          <p:cNvSpPr>
            <a:spLocks noGrp="1"/>
          </p:cNvSpPr>
          <p:nvPr>
            <p:ph type="dt" sz="half" idx="10"/>
          </p:nvPr>
        </p:nvSpPr>
        <p:spPr/>
        <p:txBody>
          <a:bodyPr/>
          <a:lstStyle/>
          <a:p>
            <a:fld id="{47EE61AF-27DA-4618-92DA-A6B8C08CD138}" type="datetimeFigureOut">
              <a:rPr lang="sv-SE" smtClean="0"/>
              <a:t>2021-12-16</a:t>
            </a:fld>
            <a:endParaRPr lang="sv-SE"/>
          </a:p>
        </p:txBody>
      </p:sp>
      <p:sp>
        <p:nvSpPr>
          <p:cNvPr id="5" name="Platshållare för sidfot 4">
            <a:extLst>
              <a:ext uri="{FF2B5EF4-FFF2-40B4-BE49-F238E27FC236}">
                <a16:creationId xmlns:a16="http://schemas.microsoft.com/office/drawing/2014/main" id="{B4FD594C-E246-4905-8FBE-ACBC6500E04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8207929-35E1-4AD9-9067-A34975FF23C3}"/>
              </a:ext>
            </a:extLst>
          </p:cNvPr>
          <p:cNvSpPr>
            <a:spLocks noGrp="1"/>
          </p:cNvSpPr>
          <p:nvPr>
            <p:ph type="sldNum" sz="quarter" idx="12"/>
          </p:nvPr>
        </p:nvSpPr>
        <p:spPr/>
        <p:txBody>
          <a:bodyPr/>
          <a:lstStyle/>
          <a:p>
            <a:fld id="{8763EE16-4996-483D-ADEC-BD0F435074A3}" type="slidenum">
              <a:rPr lang="sv-SE" smtClean="0"/>
              <a:t>‹#›</a:t>
            </a:fld>
            <a:endParaRPr lang="sv-SE"/>
          </a:p>
        </p:txBody>
      </p:sp>
    </p:spTree>
    <p:extLst>
      <p:ext uri="{BB962C8B-B14F-4D97-AF65-F5344CB8AC3E}">
        <p14:creationId xmlns:p14="http://schemas.microsoft.com/office/powerpoint/2010/main" val="1882084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noAutofit/>
          </a:bodyPr>
          <a:lstStyle>
            <a:lvl1pPr>
              <a:defRPr sz="8800"/>
            </a:lvl1pPr>
          </a:lstStyle>
          <a:p>
            <a:r>
              <a:rPr lang="sv-SE"/>
              <a:t>Klicka här för att ändra mall för rubrikformat</a:t>
            </a:r>
            <a:endParaRPr dirty="0"/>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66" name="Title Text"/>
          <p:cNvSpPr txBox="1">
            <a:spLocks noGrp="1"/>
          </p:cNvSpPr>
          <p:nvPr>
            <p:ph type="title"/>
          </p:nvPr>
        </p:nvSpPr>
        <p:spPr>
          <a:prstGeom prst="rect">
            <a:avLst/>
          </a:prstGeom>
        </p:spPr>
        <p:txBody>
          <a:bodyPr>
            <a:noAutofit/>
          </a:bodyPr>
          <a:lstStyle>
            <a:lvl1pPr>
              <a:defRPr sz="8800"/>
            </a:lvl1pPr>
          </a:lstStyle>
          <a:p>
            <a:r>
              <a:rPr lang="sv-SE"/>
              <a:t>Klicka här för att ändra mall för rubrikformat</a:t>
            </a:r>
            <a:endParaRPr dirty="0"/>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dirty="0"/>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95035"/>
          </a:xfrm>
          <a:prstGeom prst="rect">
            <a:avLst/>
          </a:prstGeom>
        </p:spPr>
        <p:txBody>
          <a:bodyPr anchor="t">
            <a:spAutoFit/>
          </a:bodyPr>
          <a:lstStyle>
            <a:lvl1pPr marL="0" indent="0" algn="ctr">
              <a:spcBef>
                <a:spcPts val="0"/>
              </a:spcBef>
              <a:buSzTx/>
              <a:buNone/>
              <a:defRPr sz="3200" i="1"/>
            </a:lvl1pPr>
          </a:lstStyle>
          <a:p>
            <a:pPr lvl="0"/>
            <a:r>
              <a:rPr lang="sv-SE"/>
              <a:t>Klicka här för att ändra format på bakgrundstexten</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a:latin typeface="Euclid Circular B Regular"/>
                <a:ea typeface="+mn-ea"/>
                <a:cs typeface="+mn-cs"/>
                <a:sym typeface="Helvetica Neue Medium"/>
              </a:defRPr>
            </a:lvl1pPr>
          </a:lstStyle>
          <a:p>
            <a:pPr lvl="0"/>
            <a:r>
              <a:rPr lang="sv-SE"/>
              <a:t>Klicka här för att ändra format på bakgrundstexten</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lvl1pPr>
              <a:defRPr/>
            </a:lvl1pPr>
          </a:lstStyle>
          <a:p>
            <a:r>
              <a:rPr lang="sv-SE"/>
              <a:t>Klicka på ikonen för att lägga till en bild</a:t>
            </a:r>
            <a:endParaRPr dirty="0"/>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Lst>
  <p:transition spd="med"/>
  <p:txStyles>
    <p:titleStyle>
      <a:lvl1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Euclid Circular B Regular"/>
          <a:ea typeface="+mn-ea"/>
          <a:cs typeface="+mn-cs"/>
          <a:sym typeface="Helvetica Neue Medium"/>
        </a:defRPr>
      </a:lvl1pPr>
      <a:lvl2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1pPr>
      <a:lvl2pPr marL="127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2pPr>
      <a:lvl3pPr marL="190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3pPr>
      <a:lvl4pPr marL="254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4pPr>
      <a:lvl5pPr marL="317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5pPr>
      <a:lvl6pPr marL="381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8634291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med"/>
  <p:txStyles>
    <p:titleStyle>
      <a:lvl1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Euclid Circular B Regular"/>
          <a:ea typeface="+mn-ea"/>
          <a:cs typeface="+mn-cs"/>
          <a:sym typeface="Helvetica Neue Medium"/>
        </a:defRPr>
      </a:lvl1pPr>
      <a:lvl2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eaLnBrk="1" latinLnBrk="0" hangingPunct="1">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1pPr>
      <a:lvl2pPr marL="127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2pPr>
      <a:lvl3pPr marL="190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3pPr>
      <a:lvl4pPr marL="254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4pPr>
      <a:lvl5pPr marL="317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Euclid Circular B Regular"/>
          <a:ea typeface="Euclid Circular B Regular"/>
          <a:cs typeface="Arial" panose="020B0604020202020204" pitchFamily="34" charset="0"/>
          <a:sym typeface="Helvetica Neue"/>
        </a:defRPr>
      </a:lvl5pPr>
      <a:lvl6pPr marL="381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eaLnBrk="1" latinLnBrk="0" hangingPunct="1">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eaLnBrk="1" latinLnBrk="0" hangingPunct="1">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03F3AEA-1E7C-48D0-AAD6-0E5DE50311CC}"/>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F8CFC72-AB85-4E2D-9F4B-A276B2A1D7FF}"/>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F4E3AD8-EBD1-4B02-9F68-C3752CBF2B38}"/>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47EE61AF-27DA-4618-92DA-A6B8C08CD138}" type="datetimeFigureOut">
              <a:rPr lang="sv-SE" smtClean="0"/>
              <a:t>2021-12-16</a:t>
            </a:fld>
            <a:endParaRPr lang="sv-SE"/>
          </a:p>
        </p:txBody>
      </p:sp>
      <p:sp>
        <p:nvSpPr>
          <p:cNvPr id="5" name="Platshållare för sidfot 4">
            <a:extLst>
              <a:ext uri="{FF2B5EF4-FFF2-40B4-BE49-F238E27FC236}">
                <a16:creationId xmlns:a16="http://schemas.microsoft.com/office/drawing/2014/main" id="{36437B67-0A07-4C2D-9AD3-EF5A9830374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94BD0112-299F-4E1C-95DD-A3D0172A82DD}"/>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763EE16-4996-483D-ADEC-BD0F435074A3}" type="slidenum">
              <a:rPr lang="sv-SE" smtClean="0"/>
              <a:t>‹#›</a:t>
            </a:fld>
            <a:endParaRPr lang="sv-SE"/>
          </a:p>
        </p:txBody>
      </p:sp>
    </p:spTree>
    <p:extLst>
      <p:ext uri="{BB962C8B-B14F-4D97-AF65-F5344CB8AC3E}">
        <p14:creationId xmlns:p14="http://schemas.microsoft.com/office/powerpoint/2010/main" val="8097275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345F"/>
        </a:solidFill>
        <a:effectLst/>
      </p:bgPr>
    </p:bg>
    <p:spTree>
      <p:nvGrpSpPr>
        <p:cNvPr id="1" name=""/>
        <p:cNvGrpSpPr/>
        <p:nvPr/>
      </p:nvGrpSpPr>
      <p:grpSpPr>
        <a:xfrm>
          <a:off x="0" y="0"/>
          <a:ext cx="0" cy="0"/>
          <a:chOff x="0" y="0"/>
          <a:chExt cx="0" cy="0"/>
        </a:xfrm>
      </p:grpSpPr>
      <p:sp>
        <p:nvSpPr>
          <p:cNvPr id="140" name="En längre vänsterställd rubrik på två rader"/>
          <p:cNvSpPr txBox="1">
            <a:spLocks noGrp="1"/>
          </p:cNvSpPr>
          <p:nvPr>
            <p:ph type="title" idx="4294967295"/>
          </p:nvPr>
        </p:nvSpPr>
        <p:spPr>
          <a:xfrm>
            <a:off x="1700095" y="3903312"/>
            <a:ext cx="15599758" cy="3149580"/>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algn="l" defTabSz="457200">
              <a:lnSpc>
                <a:spcPct val="90000"/>
              </a:lnSpc>
              <a:defRPr sz="11000" b="0" spc="-220">
                <a:solidFill>
                  <a:srgbClr val="FFFFFF"/>
                </a:solidFill>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11000" b="0" i="0" u="none" strike="noStrike" kern="0" cap="none" spc="-220" normalizeH="0" baseline="0" noProof="0" dirty="0">
                <a:ln>
                  <a:noFill/>
                </a:ln>
                <a:solidFill>
                  <a:srgbClr val="FFFFFF"/>
                </a:solidFill>
                <a:effectLst/>
                <a:uLnTx/>
                <a:uFillTx/>
                <a:latin typeface="+mj-lt"/>
                <a:ea typeface="Euclid Circular B SemiBold"/>
                <a:cs typeface="Euclid Circular B SemiBold"/>
                <a:sym typeface="Euclid Circular B SemiBold"/>
              </a:rPr>
              <a:t>Samskapat </a:t>
            </a:r>
            <a:br>
              <a:rPr kumimoji="0" lang="sv-SE" sz="11000" b="0" i="0" u="none" strike="noStrike" kern="0" cap="none" spc="-220" normalizeH="0" baseline="0" noProof="0" dirty="0">
                <a:ln>
                  <a:noFill/>
                </a:ln>
                <a:solidFill>
                  <a:srgbClr val="FFFFFF"/>
                </a:solidFill>
                <a:effectLst/>
                <a:uLnTx/>
                <a:uFillTx/>
                <a:latin typeface="+mj-lt"/>
                <a:ea typeface="Euclid Circular B SemiBold"/>
                <a:cs typeface="Euclid Circular B SemiBold"/>
                <a:sym typeface="Euclid Circular B SemiBold"/>
              </a:rPr>
            </a:br>
            <a:r>
              <a:rPr kumimoji="0" lang="sv-SE" sz="11000" b="0" i="0" u="none" strike="noStrike" kern="0" cap="none" spc="-220" normalizeH="0" baseline="0" noProof="0" dirty="0">
                <a:ln>
                  <a:noFill/>
                </a:ln>
                <a:solidFill>
                  <a:srgbClr val="FFFFFF"/>
                </a:solidFill>
                <a:effectLst/>
                <a:uLnTx/>
                <a:uFillTx/>
                <a:latin typeface="+mj-lt"/>
                <a:ea typeface="Euclid Circular B SemiBold"/>
                <a:cs typeface="Euclid Circular B SemiBold"/>
                <a:sym typeface="Euclid Circular B SemiBold"/>
              </a:rPr>
              <a:t>utvecklingsarbete​</a:t>
            </a:r>
            <a:endParaRPr kumimoji="0" lang="sv-SE" sz="11000" b="0" i="0" u="none" strike="noStrike" kern="0" cap="none" spc="-220" normalizeH="0" baseline="0" noProof="0" dirty="0">
              <a:ln>
                <a:noFill/>
              </a:ln>
              <a:solidFill>
                <a:srgbClr val="FFFFFF"/>
              </a:solidFill>
              <a:effectLst/>
              <a:uLnTx/>
              <a:uFillTx/>
              <a:latin typeface="+mj-lt"/>
              <a:ea typeface="Euclid Circular B SemiBold"/>
              <a:cs typeface="Arial" panose="020B0604020202020204" pitchFamily="34" charset="0"/>
              <a:sym typeface="Euclid Circular B SemiBold"/>
            </a:endParaRPr>
          </a:p>
        </p:txBody>
      </p:sp>
      <p:sp>
        <p:nvSpPr>
          <p:cNvPr id="141" name="Jane Doe Smith"/>
          <p:cNvSpPr txBox="1"/>
          <p:nvPr/>
        </p:nvSpPr>
        <p:spPr>
          <a:xfrm>
            <a:off x="1748229" y="9058463"/>
            <a:ext cx="10413215" cy="2595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defTabSz="457200">
              <a:lnSpc>
                <a:spcPct val="90000"/>
              </a:lnSpc>
              <a:defRPr sz="6000" b="0" spc="-119">
                <a:solidFill>
                  <a:srgbClr val="FFFFFF"/>
                </a:solidFill>
                <a:latin typeface="Euclid Circular B SemiBold"/>
                <a:ea typeface="Euclid Circular B SemiBold"/>
                <a:cs typeface="Euclid Circular B SemiBold"/>
                <a:sym typeface="Euclid Circular B SemiBold"/>
              </a:defRPr>
            </a:lvl1pPr>
          </a:lstStyle>
          <a:p>
            <a:r>
              <a:rPr lang="sv-SE" dirty="0">
                <a:latin typeface="+mn-lt"/>
              </a:rPr>
              <a:t>Hållbart arbetsliv: ​</a:t>
            </a:r>
            <a:br>
              <a:rPr lang="sv-SE" dirty="0">
                <a:latin typeface="+mn-lt"/>
              </a:rPr>
            </a:br>
            <a:r>
              <a:rPr lang="sv-SE" dirty="0">
                <a:latin typeface="+mn-lt"/>
              </a:rPr>
              <a:t>En utvecklande insats för kontinuerligt lärande</a:t>
            </a:r>
            <a:endParaRPr dirty="0">
              <a:latin typeface="+mn-lt"/>
              <a:cs typeface="Arial" panose="020B0604020202020204" pitchFamily="34" charset="0"/>
            </a:endParaRPr>
          </a:p>
        </p:txBody>
      </p:sp>
      <p:sp>
        <p:nvSpPr>
          <p:cNvPr id="142" name="Line">
            <a:extLst>
              <a:ext uri="{C183D7F6-B498-43B3-948B-1728B52AA6E4}">
                <adec:decorative xmlns:adec="http://schemas.microsoft.com/office/drawing/2017/decorative" val="1"/>
              </a:ext>
            </a:extLst>
          </p:cNvPr>
          <p:cNvSpPr/>
          <p:nvPr/>
        </p:nvSpPr>
        <p:spPr>
          <a:xfrm>
            <a:off x="1878515" y="8112351"/>
            <a:ext cx="1141131" cy="0"/>
          </a:xfrm>
          <a:prstGeom prst="line">
            <a:avLst/>
          </a:prstGeom>
          <a:ln w="1143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mj-lt"/>
            </a:endParaRPr>
          </a:p>
        </p:txBody>
      </p:sp>
      <p:sp>
        <p:nvSpPr>
          <p:cNvPr id="143" name="© www.partsradet.se">
            <a:extLst>
              <a:ext uri="{C183D7F6-B498-43B3-948B-1728B52AA6E4}">
                <adec:decorative xmlns:adec="http://schemas.microsoft.com/office/drawing/2017/decorative" val="1"/>
              </a:ext>
            </a:extLst>
          </p:cNvPr>
          <p:cNvSpPr txBox="1"/>
          <p:nvPr/>
        </p:nvSpPr>
        <p:spPr>
          <a:xfrm>
            <a:off x="1868284" y="12191335"/>
            <a:ext cx="2343590" cy="337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dirty="0">
                <a:latin typeface="+mn-lt"/>
                <a:cs typeface="Arial" panose="020B0604020202020204" pitchFamily="34" charset="0"/>
              </a:rPr>
              <a:t>© www.partsradet.se</a:t>
            </a:r>
          </a:p>
        </p:txBody>
      </p:sp>
      <p:pic>
        <p:nvPicPr>
          <p:cNvPr id="144" name="Partsrådet_Logo_LeftAligned-White.png" descr="Partsrådets logotyp"/>
          <p:cNvPicPr>
            <a:picLocks noChangeAspect="1"/>
          </p:cNvPicPr>
          <p:nvPr/>
        </p:nvPicPr>
        <p:blipFill>
          <a:blip r:embed="rId2"/>
          <a:stretch>
            <a:fillRect/>
          </a:stretch>
        </p:blipFill>
        <p:spPr>
          <a:xfrm>
            <a:off x="1856663" y="1273621"/>
            <a:ext cx="5573947" cy="1086262"/>
          </a:xfrm>
          <a:prstGeom prst="rect">
            <a:avLst/>
          </a:prstGeom>
          <a:ln w="12700">
            <a:miter lim="400000"/>
          </a:ln>
        </p:spPr>
      </p:pic>
    </p:spTree>
    <p:extLst>
      <p:ext uri="{BB962C8B-B14F-4D97-AF65-F5344CB8AC3E}">
        <p14:creationId xmlns:p14="http://schemas.microsoft.com/office/powerpoint/2010/main" val="352390771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9DF"/>
        </a:solidFill>
        <a:effectLst/>
      </p:bgPr>
    </p:bg>
    <p:spTree>
      <p:nvGrpSpPr>
        <p:cNvPr id="1" name=""/>
        <p:cNvGrpSpPr/>
        <p:nvPr/>
      </p:nvGrpSpPr>
      <p:grpSpPr>
        <a:xfrm>
          <a:off x="0" y="0"/>
          <a:ext cx="0" cy="0"/>
          <a:chOff x="0" y="0"/>
          <a:chExt cx="0" cy="0"/>
        </a:xfrm>
      </p:grpSpPr>
      <p:sp>
        <p:nvSpPr>
          <p:cNvPr id="7" name="En lång vänsterställd rubrik på två rader med en hel del text">
            <a:extLst>
              <a:ext uri="{FF2B5EF4-FFF2-40B4-BE49-F238E27FC236}">
                <a16:creationId xmlns:a16="http://schemas.microsoft.com/office/drawing/2014/main" id="{27C4B965-261C-BF44-8B25-42E6E25A5143}"/>
              </a:ext>
            </a:extLst>
          </p:cNvPr>
          <p:cNvSpPr txBox="1">
            <a:spLocks noGrp="1"/>
          </p:cNvSpPr>
          <p:nvPr>
            <p:ph type="title" idx="4294967295"/>
          </p:nvPr>
        </p:nvSpPr>
        <p:spPr>
          <a:xfrm>
            <a:off x="1753781" y="2730799"/>
            <a:ext cx="16157050" cy="1210588"/>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chemeClr val="tx1"/>
                </a:solidFill>
                <a:effectLst/>
                <a:uLnTx/>
                <a:uFillTx/>
                <a:latin typeface="+mn-lt"/>
                <a:ea typeface="Euclid Circular A Semibold Ita" panose="020B0704000000000000" pitchFamily="34" charset="77"/>
                <a:cs typeface="Euclid Circular B SemiBold"/>
                <a:sym typeface="Euclid Circular B SemiBold"/>
              </a:rPr>
              <a:t>Frågor och svar</a:t>
            </a:r>
          </a:p>
        </p:txBody>
      </p:sp>
      <p:sp>
        <p:nvSpPr>
          <p:cNvPr id="5" name="Lorem ipsum dolor sit amet consectetur adipiscing elit. Phasellus gravida justo eget nislo ullam corper id ornare mi imperdiet. In placerat diam fermentum auctor ipsum vehicula lacinia metuso de vecchio.…">
            <a:extLst>
              <a:ext uri="{FF2B5EF4-FFF2-40B4-BE49-F238E27FC236}">
                <a16:creationId xmlns:a16="http://schemas.microsoft.com/office/drawing/2014/main" id="{EEDB6D70-3209-064C-8E76-4779EEBE3C28}"/>
              </a:ext>
            </a:extLst>
          </p:cNvPr>
          <p:cNvSpPr txBox="1"/>
          <p:nvPr/>
        </p:nvSpPr>
        <p:spPr>
          <a:xfrm>
            <a:off x="1818792" y="5855263"/>
            <a:ext cx="7325207" cy="6205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defTabSz="457200">
              <a:lnSpc>
                <a:spcPct val="130000"/>
              </a:lnSpc>
              <a:defRPr sz="2800" b="0">
                <a:latin typeface="Euclid Circular B Regular"/>
                <a:ea typeface="Euclid Circular B Regular"/>
                <a:cs typeface="Euclid Circular B Regular"/>
                <a:sym typeface="Euclid Circular B Regular"/>
              </a:defRPr>
            </a:pPr>
            <a:r>
              <a:rPr lang="sv-SE" sz="2800" dirty="0">
                <a:solidFill>
                  <a:schemeClr val="tx1"/>
                </a:solidFill>
                <a:latin typeface="+mn-lt"/>
                <a:ea typeface="Euclid Circular A Semibold Ita" panose="020B0704000000000000" pitchFamily="34" charset="77"/>
              </a:rPr>
              <a:t>Hur tar min arbetsplats del av tjänsten?</a:t>
            </a:r>
          </a:p>
          <a:p>
            <a:pPr algn="l" defTabSz="457200">
              <a:lnSpc>
                <a:spcPct val="130000"/>
              </a:lnSpc>
              <a:defRPr sz="2800" b="0">
                <a:latin typeface="Euclid Circular B Regular"/>
                <a:ea typeface="Euclid Circular B Regular"/>
                <a:cs typeface="Euclid Circular B Regular"/>
                <a:sym typeface="Euclid Circular B Regular"/>
              </a:defRPr>
            </a:pPr>
            <a:r>
              <a:rPr lang="sv-SE" sz="2800" b="0" dirty="0">
                <a:solidFill>
                  <a:schemeClr val="tx1">
                    <a:lumMod val="50000"/>
                    <a:lumOff val="50000"/>
                  </a:schemeClr>
                </a:solidFill>
                <a:latin typeface="+mn-lt"/>
                <a:sym typeface="Euclid Circular B Regular"/>
              </a:rPr>
              <a:t>För att ta del av tjänsten behövs ett partsgemensamt avrop, vilket innebär att representanter från både arbetsgivare och fack står bakom avropet. Dessutom behöver parterna delta i de utvärderingar som Partsrådet kommer att genomföra för att följa upp och kontinuerligt förbättra tjänsterna.</a:t>
            </a:r>
            <a:endParaRPr lang="sv-SE" sz="2800" b="0" dirty="0">
              <a:solidFill>
                <a:schemeClr val="tx1">
                  <a:lumMod val="50000"/>
                  <a:lumOff val="50000"/>
                </a:schemeClr>
              </a:solidFill>
              <a:latin typeface="+mn-lt"/>
            </a:endParaRPr>
          </a:p>
          <a:p>
            <a:pPr algn="l" defTabSz="457200">
              <a:lnSpc>
                <a:spcPct val="130000"/>
              </a:lnSpc>
              <a:defRPr sz="2800" b="0">
                <a:latin typeface="Euclid Circular B Regular"/>
                <a:ea typeface="Euclid Circular B Regular"/>
                <a:cs typeface="Euclid Circular B Regular"/>
                <a:sym typeface="Euclid Circular B Regular"/>
              </a:defRPr>
            </a:pPr>
            <a:r>
              <a:rPr lang="sv-SE" sz="2800" dirty="0">
                <a:solidFill>
                  <a:schemeClr val="tx1"/>
                </a:solidFill>
                <a:latin typeface="+mn-lt"/>
                <a:ea typeface="Euclid Circular A Semibold Ita" panose="020B0704000000000000" pitchFamily="34" charset="77"/>
              </a:rPr>
              <a:t> </a:t>
            </a:r>
          </a:p>
          <a:p>
            <a:pPr marL="571500" indent="-571500" algn="l" defTabSz="457200">
              <a:lnSpc>
                <a:spcPct val="130000"/>
              </a:lnSpc>
              <a:buFont typeface="Arial" panose="020B0604020202020204" pitchFamily="34" charset="0"/>
              <a:buChar char="•"/>
              <a:defRPr sz="2800" b="0">
                <a:latin typeface="Euclid Circular B Regular"/>
                <a:ea typeface="Euclid Circular B Regular"/>
                <a:cs typeface="Euclid Circular B Regular"/>
                <a:sym typeface="Euclid Circular B Regular"/>
              </a:defRPr>
            </a:pPr>
            <a:endParaRPr lang="sv-SE" sz="2800" dirty="0">
              <a:solidFill>
                <a:schemeClr val="tx1"/>
              </a:solidFill>
              <a:latin typeface="+mn-lt"/>
              <a:ea typeface="Euclid Circular A Semibold Ita" panose="020B0704000000000000" pitchFamily="34" charset="77"/>
            </a:endParaRPr>
          </a:p>
          <a:p>
            <a:pPr algn="l" defTabSz="457200">
              <a:lnSpc>
                <a:spcPct val="130000"/>
              </a:lnSpc>
              <a:defRPr sz="2800" b="0">
                <a:latin typeface="Euclid Circular B Regular"/>
                <a:ea typeface="Euclid Circular B Regular"/>
                <a:cs typeface="Euclid Circular B Regular"/>
                <a:sym typeface="Euclid Circular B Regular"/>
              </a:defRPr>
            </a:pPr>
            <a:endParaRPr sz="2800" dirty="0">
              <a:solidFill>
                <a:schemeClr val="tx1"/>
              </a:solidFill>
              <a:latin typeface="+mn-lt"/>
              <a:ea typeface="Euclid Circular A Semibold Ita" panose="020B0704000000000000" pitchFamily="34" charset="77"/>
            </a:endParaRPr>
          </a:p>
        </p:txBody>
      </p:sp>
      <p:sp>
        <p:nvSpPr>
          <p:cNvPr id="6" name="Lorem ipsum dolor sit amet consectetur adipiscing elit. Phasellus gravida justo eget nislo ullam corper id ornare mi imperdiet.…">
            <a:extLst>
              <a:ext uri="{FF2B5EF4-FFF2-40B4-BE49-F238E27FC236}">
                <a16:creationId xmlns:a16="http://schemas.microsoft.com/office/drawing/2014/main" id="{6540BAE3-8105-A24B-81AE-FFFA0F5A46F4}"/>
              </a:ext>
            </a:extLst>
          </p:cNvPr>
          <p:cNvSpPr txBox="1"/>
          <p:nvPr/>
        </p:nvSpPr>
        <p:spPr>
          <a:xfrm>
            <a:off x="10759440" y="5855263"/>
            <a:ext cx="10956530" cy="6486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l">
              <a:lnSpc>
                <a:spcPct val="150000"/>
              </a:lnSpc>
            </a:pPr>
            <a:r>
              <a:rPr lang="sv-SE" sz="2800" b="0" dirty="0">
                <a:solidFill>
                  <a:schemeClr val="tx1"/>
                </a:solidFill>
                <a:latin typeface="+mn-lt"/>
                <a:ea typeface="Euclid Circular A Semibold Ita" panose="020B0704000000000000" pitchFamily="34" charset="77"/>
              </a:rPr>
              <a:t>Hur mycket tid krävs från vår myndighet för att ta del av tjänsten?</a:t>
            </a:r>
            <a:br>
              <a:rPr lang="sv-SE" sz="2800" b="0" dirty="0">
                <a:solidFill>
                  <a:schemeClr val="tx1">
                    <a:lumMod val="50000"/>
                    <a:lumOff val="50000"/>
                  </a:schemeClr>
                </a:solidFill>
                <a:latin typeface="+mn-lt"/>
              </a:rPr>
            </a:br>
            <a:r>
              <a:rPr lang="sv-SE" sz="2800" b="0" dirty="0">
                <a:solidFill>
                  <a:schemeClr val="tx1">
                    <a:lumMod val="50000"/>
                    <a:lumOff val="50000"/>
                  </a:schemeClr>
                </a:solidFill>
                <a:latin typeface="+mn-lt"/>
              </a:rPr>
              <a:t>Omfattningen beror på vilken utvecklingsinsats myndigheten väljer att använda metoden till, samt organisationens storlek och komplexitet. </a:t>
            </a:r>
            <a:r>
              <a:rPr lang="sv-SE" sz="2800" b="0" dirty="0" err="1">
                <a:solidFill>
                  <a:schemeClr val="tx1">
                    <a:lumMod val="50000"/>
                    <a:lumOff val="50000"/>
                  </a:schemeClr>
                </a:solidFill>
                <a:latin typeface="+mn-lt"/>
              </a:rPr>
              <a:t>Partsrådets</a:t>
            </a:r>
            <a:r>
              <a:rPr lang="sv-SE" sz="2800" b="0" dirty="0">
                <a:solidFill>
                  <a:schemeClr val="tx1">
                    <a:lumMod val="50000"/>
                    <a:lumOff val="50000"/>
                  </a:schemeClr>
                </a:solidFill>
                <a:latin typeface="+mn-lt"/>
              </a:rPr>
              <a:t> tjänst är ett metodstöd, som används självständigt på myndigheten.</a:t>
            </a:r>
          </a:p>
          <a:p>
            <a:pPr algn="l">
              <a:lnSpc>
                <a:spcPct val="150000"/>
              </a:lnSpc>
            </a:pPr>
            <a:r>
              <a:rPr lang="sv-SE" sz="2800" b="0" dirty="0">
                <a:solidFill>
                  <a:schemeClr val="tx1">
                    <a:lumMod val="50000"/>
                    <a:lumOff val="50000"/>
                  </a:schemeClr>
                </a:solidFill>
                <a:latin typeface="+mn-lt"/>
                <a:ea typeface="Euclid Circular A Semibold Ita" panose="020B0704000000000000" pitchFamily="34" charset="77"/>
                <a:sym typeface="Euclid Circular B Regular"/>
              </a:rPr>
              <a:t>Den eller de personer som planerar och leder arbetet lägger ett flertal timmar på förberedelser. Workshopdeltagare behöver avsätta tid för en eller flera workshoppar om sammanlagt ett par timmar, samt för de efterföljande aktiviteter som beslutas under workshoppen.</a:t>
            </a:r>
            <a:endParaRPr lang="sv-SE" sz="2800" b="0" dirty="0">
              <a:solidFill>
                <a:srgbClr val="FF0000"/>
              </a:solidFill>
              <a:latin typeface="+mn-lt"/>
              <a:ea typeface="Euclid Circular A Semibold Ita" panose="020B0704000000000000" pitchFamily="34" charset="77"/>
              <a:sym typeface="Euclid Circular B Regular"/>
            </a:endParaRPr>
          </a:p>
        </p:txBody>
      </p:sp>
    </p:spTree>
    <p:extLst>
      <p:ext uri="{BB962C8B-B14F-4D97-AF65-F5344CB8AC3E}">
        <p14:creationId xmlns:p14="http://schemas.microsoft.com/office/powerpoint/2010/main" val="18741195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9DF"/>
        </a:solidFill>
        <a:effectLst/>
      </p:bgPr>
    </p:bg>
    <p:spTree>
      <p:nvGrpSpPr>
        <p:cNvPr id="1" name=""/>
        <p:cNvGrpSpPr/>
        <p:nvPr/>
      </p:nvGrpSpPr>
      <p:grpSpPr>
        <a:xfrm>
          <a:off x="0" y="0"/>
          <a:ext cx="0" cy="0"/>
          <a:chOff x="0" y="0"/>
          <a:chExt cx="0" cy="0"/>
        </a:xfrm>
      </p:grpSpPr>
      <p:sp>
        <p:nvSpPr>
          <p:cNvPr id="7" name="En lång vänsterställd rubrik på två rader med en hel del text">
            <a:extLst>
              <a:ext uri="{FF2B5EF4-FFF2-40B4-BE49-F238E27FC236}">
                <a16:creationId xmlns:a16="http://schemas.microsoft.com/office/drawing/2014/main" id="{27C4B965-261C-BF44-8B25-42E6E25A5143}"/>
              </a:ext>
            </a:extLst>
          </p:cNvPr>
          <p:cNvSpPr txBox="1">
            <a:spLocks noGrp="1"/>
          </p:cNvSpPr>
          <p:nvPr>
            <p:ph type="title" idx="4294967295"/>
          </p:nvPr>
        </p:nvSpPr>
        <p:spPr>
          <a:xfrm>
            <a:off x="1753781" y="2730799"/>
            <a:ext cx="16157050" cy="1210588"/>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chemeClr val="tx1"/>
                </a:solidFill>
                <a:effectLst/>
                <a:uLnTx/>
                <a:uFillTx/>
                <a:latin typeface="+mn-lt"/>
                <a:ea typeface="Euclid Circular A Semibold Ita" panose="020B0704000000000000" pitchFamily="34" charset="0"/>
                <a:cs typeface="Euclid Circular B SemiBold"/>
                <a:sym typeface="Euclid Circular B SemiBold"/>
              </a:rPr>
              <a:t>Frågor och svar</a:t>
            </a:r>
          </a:p>
        </p:txBody>
      </p:sp>
      <p:sp>
        <p:nvSpPr>
          <p:cNvPr id="5" name="Lorem ipsum dolor sit amet consectetur adipiscing elit. Phasellus gravida justo eget nislo ullam corper id ornare mi imperdiet. In placerat diam fermentum auctor ipsum vehicula lacinia metuso de vecchio.…">
            <a:extLst>
              <a:ext uri="{FF2B5EF4-FFF2-40B4-BE49-F238E27FC236}">
                <a16:creationId xmlns:a16="http://schemas.microsoft.com/office/drawing/2014/main" id="{EEDB6D70-3209-064C-8E76-4779EEBE3C28}"/>
              </a:ext>
            </a:extLst>
          </p:cNvPr>
          <p:cNvSpPr txBox="1"/>
          <p:nvPr/>
        </p:nvSpPr>
        <p:spPr>
          <a:xfrm>
            <a:off x="1818793" y="5855263"/>
            <a:ext cx="9055451" cy="28450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130000"/>
              </a:lnSpc>
              <a:defRPr sz="2800" b="0">
                <a:latin typeface="Euclid Circular B Regular"/>
                <a:ea typeface="Euclid Circular B Regular"/>
                <a:cs typeface="Euclid Circular B Regular"/>
                <a:sym typeface="Euclid Circular B Regular"/>
              </a:defRPr>
            </a:pPr>
            <a:r>
              <a:rPr lang="sv-SE" sz="2800" dirty="0">
                <a:solidFill>
                  <a:schemeClr val="tx1"/>
                </a:solidFill>
                <a:latin typeface="+mn-lt"/>
                <a:ea typeface="Euclid Circular A Semibold Ita" panose="020B0704000000000000" pitchFamily="34" charset="77"/>
              </a:rPr>
              <a:t>Hur levereras tjänsten?</a:t>
            </a:r>
          </a:p>
          <a:p>
            <a:pPr algn="l" defTabSz="457200">
              <a:lnSpc>
                <a:spcPct val="130000"/>
              </a:lnSpc>
              <a:defRPr sz="2800" b="0">
                <a:latin typeface="Euclid Circular B Regular"/>
                <a:ea typeface="Euclid Circular B Regular"/>
                <a:cs typeface="Euclid Circular B Regular"/>
                <a:sym typeface="Euclid Circular B Regular"/>
              </a:defRPr>
            </a:pPr>
            <a:r>
              <a:rPr lang="sv-SE" sz="2800" b="0" dirty="0">
                <a:solidFill>
                  <a:schemeClr val="tx1">
                    <a:lumMod val="50000"/>
                    <a:lumOff val="50000"/>
                  </a:schemeClr>
                </a:solidFill>
                <a:latin typeface="+mn-lt"/>
              </a:rPr>
              <a:t>Myndigheten får tillgång till tjänsten efter ett partsgemensamt avrop. Leveransen sker i form av att en länk till en undersida på </a:t>
            </a:r>
            <a:r>
              <a:rPr lang="sv-SE" sz="2800" b="0" dirty="0" err="1">
                <a:solidFill>
                  <a:schemeClr val="tx1">
                    <a:lumMod val="50000"/>
                    <a:lumOff val="50000"/>
                  </a:schemeClr>
                </a:solidFill>
                <a:latin typeface="+mn-lt"/>
              </a:rPr>
              <a:t>Partsrådets</a:t>
            </a:r>
            <a:r>
              <a:rPr lang="sv-SE" sz="2800" b="0" dirty="0">
                <a:solidFill>
                  <a:schemeClr val="tx1">
                    <a:lumMod val="50000"/>
                    <a:lumOff val="50000"/>
                  </a:schemeClr>
                </a:solidFill>
                <a:latin typeface="+mn-lt"/>
              </a:rPr>
              <a:t> utbildningswebb mailas ut. Alternativt kan leverans ske som </a:t>
            </a:r>
            <a:r>
              <a:rPr lang="sv-SE" sz="2800" b="0" dirty="0" err="1">
                <a:solidFill>
                  <a:schemeClr val="tx1">
                    <a:lumMod val="50000"/>
                    <a:lumOff val="50000"/>
                  </a:schemeClr>
                </a:solidFill>
                <a:latin typeface="+mn-lt"/>
              </a:rPr>
              <a:t>Scorm</a:t>
            </a:r>
            <a:r>
              <a:rPr lang="sv-SE" sz="2800" b="0" dirty="0">
                <a:solidFill>
                  <a:schemeClr val="tx1">
                    <a:lumMod val="50000"/>
                    <a:lumOff val="50000"/>
                  </a:schemeClr>
                </a:solidFill>
                <a:latin typeface="+mn-lt"/>
              </a:rPr>
              <a:t> 1.2-fil.</a:t>
            </a:r>
            <a:endParaRPr sz="2800" b="0" dirty="0">
              <a:solidFill>
                <a:srgbClr val="FF0000"/>
              </a:solidFill>
              <a:latin typeface="+mn-lt"/>
            </a:endParaRPr>
          </a:p>
        </p:txBody>
      </p:sp>
    </p:spTree>
    <p:extLst>
      <p:ext uri="{BB962C8B-B14F-4D97-AF65-F5344CB8AC3E}">
        <p14:creationId xmlns:p14="http://schemas.microsoft.com/office/powerpoint/2010/main" val="28383729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D345F"/>
        </a:solidFill>
        <a:effectLst/>
      </p:bgPr>
    </p:bg>
    <p:spTree>
      <p:nvGrpSpPr>
        <p:cNvPr id="1" name=""/>
        <p:cNvGrpSpPr/>
        <p:nvPr/>
      </p:nvGrpSpPr>
      <p:grpSpPr>
        <a:xfrm>
          <a:off x="0" y="0"/>
          <a:ext cx="0" cy="0"/>
          <a:chOff x="0" y="0"/>
          <a:chExt cx="0" cy="0"/>
        </a:xfrm>
      </p:grpSpPr>
      <p:sp>
        <p:nvSpPr>
          <p:cNvPr id="140" name="En längre vänsterställd rubrik på två rader"/>
          <p:cNvSpPr txBox="1">
            <a:spLocks noGrp="1"/>
          </p:cNvSpPr>
          <p:nvPr>
            <p:ph type="title" idx="4294967295"/>
          </p:nvPr>
        </p:nvSpPr>
        <p:spPr>
          <a:xfrm>
            <a:off x="1700095" y="4665059"/>
            <a:ext cx="15599758" cy="1626086"/>
          </a:xfrm>
          <a:prstGeom prst="rect">
            <a:avLst/>
          </a:prstGeom>
          <a:noFill/>
          <a:ln w="12700">
            <a:noFill/>
            <a:prstDash/>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spAutoFit/>
          </a:bodyPr>
          <a:lstStyle>
            <a:lvl1pPr algn="l" defTabSz="457200">
              <a:lnSpc>
                <a:spcPct val="90000"/>
              </a:lnSpc>
              <a:defRPr sz="11000" b="0" spc="-220">
                <a:solidFill>
                  <a:srgbClr val="FFFFFF"/>
                </a:solidFill>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11000" b="0" i="0" u="none" strike="noStrike" kern="0" cap="none" spc="-220" normalizeH="0" baseline="0" noProof="0" dirty="0">
                <a:ln>
                  <a:noFill/>
                </a:ln>
                <a:solidFill>
                  <a:srgbClr val="FFFFFF"/>
                </a:solidFill>
                <a:effectLst/>
                <a:uLnTx/>
                <a:uFillTx/>
                <a:latin typeface="+mn-lt"/>
                <a:ea typeface="Euclid Circular A Semibold Ita" panose="020B0704000000000000" pitchFamily="34" charset="77"/>
                <a:cs typeface="Arial" panose="020B0604020202020204" pitchFamily="34" charset="0"/>
                <a:sym typeface="Euclid Circular B SemiBold"/>
              </a:rPr>
              <a:t>Fler frågor?</a:t>
            </a:r>
          </a:p>
        </p:txBody>
      </p:sp>
      <p:sp>
        <p:nvSpPr>
          <p:cNvPr id="3" name="textruta 2">
            <a:extLst>
              <a:ext uri="{FF2B5EF4-FFF2-40B4-BE49-F238E27FC236}">
                <a16:creationId xmlns:a16="http://schemas.microsoft.com/office/drawing/2014/main" id="{0653A524-3D3F-4B40-9C0F-D6FCA8469BF1}"/>
              </a:ext>
            </a:extLst>
          </p:cNvPr>
          <p:cNvSpPr txBox="1"/>
          <p:nvPr/>
        </p:nvSpPr>
        <p:spPr>
          <a:xfrm>
            <a:off x="1868283" y="6892979"/>
            <a:ext cx="10888711" cy="98527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rtlCol="0">
            <a:spAutoFit/>
          </a:bodyPr>
          <a:lstStyle/>
          <a:p>
            <a:pPr algn="l" defTabSz="457200">
              <a:lnSpc>
                <a:spcPct val="130000"/>
              </a:lnSpc>
            </a:pPr>
            <a:r>
              <a:rPr lang="sv-SE" sz="4800" b="0">
                <a:solidFill>
                  <a:schemeClr val="bg1"/>
                </a:solidFill>
                <a:latin typeface="+mn-lt"/>
                <a:ea typeface="Euclid Circular A Semibold Ita" panose="020B0704000000000000" pitchFamily="34" charset="77"/>
                <a:cs typeface="Euclid Circular B Regular"/>
                <a:sym typeface="Euclid Circular B Regular"/>
              </a:rPr>
              <a:t>hallbartarbetsliv@partsradet.se</a:t>
            </a:r>
          </a:p>
        </p:txBody>
      </p:sp>
      <p:sp>
        <p:nvSpPr>
          <p:cNvPr id="143" name="© www.partsradet.se">
            <a:extLst>
              <a:ext uri="{C183D7F6-B498-43B3-948B-1728B52AA6E4}">
                <adec:decorative xmlns:adec="http://schemas.microsoft.com/office/drawing/2017/decorative" val="1"/>
              </a:ext>
            </a:extLst>
          </p:cNvPr>
          <p:cNvSpPr txBox="1"/>
          <p:nvPr/>
        </p:nvSpPr>
        <p:spPr>
          <a:xfrm>
            <a:off x="1868284" y="12191335"/>
            <a:ext cx="2343590" cy="33733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50800" tIns="50800" rIns="50800" bIns="50800" anchor="ctr">
            <a:spAutoFit/>
          </a:bodyPr>
          <a:lstStyle>
            <a:lvl1pPr algn="l">
              <a:lnSpc>
                <a:spcPct val="120000"/>
              </a:lnSpc>
              <a:defRPr sz="1400" b="0" cap="all">
                <a:solidFill>
                  <a:srgbClr val="FFFFFF"/>
                </a:solidFill>
                <a:latin typeface="Euclid Circular A Regular"/>
                <a:ea typeface="Euclid Circular A Regular"/>
                <a:cs typeface="Euclid Circular A Regular"/>
                <a:sym typeface="Euclid Circular A Regular"/>
              </a:defRPr>
            </a:lvl1pPr>
          </a:lstStyle>
          <a:p>
            <a:r>
              <a:rPr>
                <a:latin typeface="+mn-lt"/>
                <a:cs typeface="Arial" panose="020B0604020202020204" pitchFamily="34" charset="0"/>
              </a:rPr>
              <a:t>© www.partsradet.se</a:t>
            </a:r>
          </a:p>
        </p:txBody>
      </p:sp>
      <p:pic>
        <p:nvPicPr>
          <p:cNvPr id="144" name="Partsrådet_Logo_LeftAligned-White.png">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56663" y="1273621"/>
            <a:ext cx="5573947" cy="1086262"/>
          </a:xfrm>
          <a:prstGeom prst="rect">
            <a:avLst/>
          </a:prstGeom>
          <a:ln w="12700">
            <a:miter lim="400000"/>
          </a:ln>
        </p:spPr>
      </p:pic>
    </p:spTree>
    <p:extLst>
      <p:ext uri="{BB962C8B-B14F-4D97-AF65-F5344CB8AC3E}">
        <p14:creationId xmlns:p14="http://schemas.microsoft.com/office/powerpoint/2010/main" val="130780720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1BE5F6-FB89-42BE-8C59-A4276F7201C9}"/>
              </a:ext>
            </a:extLst>
          </p:cNvPr>
          <p:cNvSpPr>
            <a:spLocks noGrp="1"/>
          </p:cNvSpPr>
          <p:nvPr>
            <p:ph type="title"/>
          </p:nvPr>
        </p:nvSpPr>
        <p:spPr>
          <a:xfrm>
            <a:off x="1778000" y="-4648200"/>
            <a:ext cx="20828000" cy="4648200"/>
          </a:xfrm>
        </p:spPr>
        <p:txBody>
          <a:bodyPr lIns="50800" tIns="50800" rIns="50800" bIns="50800" anchor="b">
            <a:normAutofit/>
          </a:bodyPr>
          <a:lstStyle/>
          <a:p>
            <a:r>
              <a:rPr lang="sv-SE" dirty="0"/>
              <a:t>Skärmavbild från tjänsten 1</a:t>
            </a:r>
          </a:p>
        </p:txBody>
      </p:sp>
      <p:pic>
        <p:nvPicPr>
          <p:cNvPr id="4" name="Bildobjekt 3" descr="Skärmavbild av tjänstens startsida">
            <a:extLst>
              <a:ext uri="{FF2B5EF4-FFF2-40B4-BE49-F238E27FC236}">
                <a16:creationId xmlns:a16="http://schemas.microsoft.com/office/drawing/2014/main" id="{E224702E-0EAF-492B-AAF9-ACCACE05A71E}"/>
              </a:ext>
            </a:extLst>
          </p:cNvPr>
          <p:cNvPicPr>
            <a:picLocks noChangeAspect="1"/>
          </p:cNvPicPr>
          <p:nvPr/>
        </p:nvPicPr>
        <p:blipFill rotWithShape="1">
          <a:blip r:embed="rId2"/>
          <a:srcRect t="10140" r="13468"/>
          <a:stretch/>
        </p:blipFill>
        <p:spPr>
          <a:xfrm>
            <a:off x="-1" y="0"/>
            <a:ext cx="24384001" cy="13716000"/>
          </a:xfrm>
          <a:prstGeom prst="rect">
            <a:avLst/>
          </a:prstGeom>
        </p:spPr>
      </p:pic>
    </p:spTree>
    <p:extLst>
      <p:ext uri="{BB962C8B-B14F-4D97-AF65-F5344CB8AC3E}">
        <p14:creationId xmlns:p14="http://schemas.microsoft.com/office/powerpoint/2010/main" val="336435016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0A064F-C464-407F-BCED-08F10DD59739}"/>
              </a:ext>
            </a:extLst>
          </p:cNvPr>
          <p:cNvSpPr>
            <a:spLocks noGrp="1"/>
          </p:cNvSpPr>
          <p:nvPr>
            <p:ph type="title" idx="4294967295"/>
          </p:nvPr>
        </p:nvSpPr>
        <p:spPr>
          <a:xfrm>
            <a:off x="1676400" y="-2651126"/>
            <a:ext cx="21031200" cy="2651126"/>
          </a:xfrm>
        </p:spPr>
        <p:txBody>
          <a:bodyPr vert="horz" lIns="91440" tIns="45720" rIns="91440" bIns="45720" rtlCol="0" anchor="b">
            <a:normAutofit/>
          </a:bodyPr>
          <a:lstStyle/>
          <a:p>
            <a:r>
              <a:rPr lang="sv-SE" dirty="0"/>
              <a:t>Skärmavbild från tjänsten 2.1</a:t>
            </a:r>
          </a:p>
        </p:txBody>
      </p:sp>
      <p:pic>
        <p:nvPicPr>
          <p:cNvPr id="3" name="Bildobjekt 2" descr="Skärmavbild av tjänstens sida om metoden">
            <a:extLst>
              <a:ext uri="{FF2B5EF4-FFF2-40B4-BE49-F238E27FC236}">
                <a16:creationId xmlns:a16="http://schemas.microsoft.com/office/drawing/2014/main" id="{BCD688BF-4E9B-4371-987F-9ACC7CDC69B4}"/>
              </a:ext>
            </a:extLst>
          </p:cNvPr>
          <p:cNvPicPr>
            <a:picLocks noChangeAspect="1"/>
          </p:cNvPicPr>
          <p:nvPr/>
        </p:nvPicPr>
        <p:blipFill rotWithShape="1">
          <a:blip r:embed="rId3"/>
          <a:srcRect l="50000" t="10339" r="531" b="5012"/>
          <a:stretch/>
        </p:blipFill>
        <p:spPr>
          <a:xfrm>
            <a:off x="0" y="-1"/>
            <a:ext cx="24436311" cy="11804073"/>
          </a:xfrm>
          <a:prstGeom prst="rect">
            <a:avLst/>
          </a:prstGeom>
        </p:spPr>
      </p:pic>
    </p:spTree>
    <p:extLst>
      <p:ext uri="{BB962C8B-B14F-4D97-AF65-F5344CB8AC3E}">
        <p14:creationId xmlns:p14="http://schemas.microsoft.com/office/powerpoint/2010/main" val="2836548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914AD2-8B95-4906-B8A5-A2A4CCAD9562}"/>
              </a:ext>
            </a:extLst>
          </p:cNvPr>
          <p:cNvSpPr>
            <a:spLocks noGrp="1"/>
          </p:cNvSpPr>
          <p:nvPr>
            <p:ph type="title" idx="4294967295"/>
          </p:nvPr>
        </p:nvSpPr>
        <p:spPr>
          <a:xfrm>
            <a:off x="1676400" y="-2651126"/>
            <a:ext cx="21031200" cy="2651126"/>
          </a:xfrm>
        </p:spPr>
        <p:txBody>
          <a:bodyPr vert="horz" lIns="91440" tIns="45720" rIns="91440" bIns="45720" rtlCol="0" anchor="b">
            <a:normAutofit/>
          </a:bodyPr>
          <a:lstStyle/>
          <a:p>
            <a:r>
              <a:rPr lang="sv-SE" dirty="0"/>
              <a:t>Skärmavbild från tjänsten 2.2</a:t>
            </a:r>
          </a:p>
        </p:txBody>
      </p:sp>
      <p:pic>
        <p:nvPicPr>
          <p:cNvPr id="3" name="Bildobjekt 2" descr="Skärmavbild av tjänstens sida om metodens bakgrund">
            <a:extLst>
              <a:ext uri="{FF2B5EF4-FFF2-40B4-BE49-F238E27FC236}">
                <a16:creationId xmlns:a16="http://schemas.microsoft.com/office/drawing/2014/main" id="{859FB242-DEEF-4BC8-A065-5C45FAB43F4A}"/>
              </a:ext>
            </a:extLst>
          </p:cNvPr>
          <p:cNvPicPr>
            <a:picLocks noChangeAspect="1"/>
          </p:cNvPicPr>
          <p:nvPr/>
        </p:nvPicPr>
        <p:blipFill rotWithShape="1">
          <a:blip r:embed="rId3"/>
          <a:srcRect l="50000" t="9723" r="415" b="3885"/>
          <a:stretch/>
        </p:blipFill>
        <p:spPr>
          <a:xfrm>
            <a:off x="0" y="-1"/>
            <a:ext cx="24465033" cy="12032673"/>
          </a:xfrm>
          <a:prstGeom prst="rect">
            <a:avLst/>
          </a:prstGeom>
        </p:spPr>
      </p:pic>
    </p:spTree>
    <p:extLst>
      <p:ext uri="{BB962C8B-B14F-4D97-AF65-F5344CB8AC3E}">
        <p14:creationId xmlns:p14="http://schemas.microsoft.com/office/powerpoint/2010/main" val="1685151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6A2DC18-A8A6-42D9-A8AB-3DA7446A2914}"/>
              </a:ext>
            </a:extLst>
          </p:cNvPr>
          <p:cNvSpPr>
            <a:spLocks noGrp="1"/>
          </p:cNvSpPr>
          <p:nvPr>
            <p:ph type="title" idx="4294967295"/>
          </p:nvPr>
        </p:nvSpPr>
        <p:spPr>
          <a:xfrm>
            <a:off x="1676400" y="-2651126"/>
            <a:ext cx="21031200" cy="2651126"/>
          </a:xfrm>
        </p:spPr>
        <p:txBody>
          <a:bodyPr vert="horz" lIns="91440" tIns="45720" rIns="91440" bIns="45720" rtlCol="0" anchor="b">
            <a:normAutofit/>
          </a:bodyPr>
          <a:lstStyle/>
          <a:p>
            <a:r>
              <a:rPr lang="sv-SE" dirty="0"/>
              <a:t>Skärmavbild från tjänsten 3.1</a:t>
            </a:r>
          </a:p>
        </p:txBody>
      </p:sp>
      <p:grpSp>
        <p:nvGrpSpPr>
          <p:cNvPr id="2" name="Grupp 1" descr="Skärmavbild av tjänstens sida om stegen">
            <a:extLst>
              <a:ext uri="{FF2B5EF4-FFF2-40B4-BE49-F238E27FC236}">
                <a16:creationId xmlns:a16="http://schemas.microsoft.com/office/drawing/2014/main" id="{B73B0467-B629-4FB5-BA86-38CC03AD5B74}"/>
              </a:ext>
            </a:extLst>
          </p:cNvPr>
          <p:cNvGrpSpPr/>
          <p:nvPr/>
        </p:nvGrpSpPr>
        <p:grpSpPr>
          <a:xfrm>
            <a:off x="0" y="-1"/>
            <a:ext cx="24384000" cy="14432098"/>
            <a:chOff x="0" y="-1"/>
            <a:chExt cx="24384000" cy="14432098"/>
          </a:xfrm>
        </p:grpSpPr>
        <p:pic>
          <p:nvPicPr>
            <p:cNvPr id="3" name="Bildobjekt 2">
              <a:extLst>
                <a:ext uri="{FF2B5EF4-FFF2-40B4-BE49-F238E27FC236}">
                  <a16:creationId xmlns:a16="http://schemas.microsoft.com/office/drawing/2014/main" id="{98666009-678C-4E8C-848B-6D9BA11BFB78}"/>
                </a:ext>
              </a:extLst>
            </p:cNvPr>
            <p:cNvPicPr>
              <a:picLocks noChangeAspect="1"/>
            </p:cNvPicPr>
            <p:nvPr/>
          </p:nvPicPr>
          <p:blipFill rotWithShape="1">
            <a:blip r:embed="rId3"/>
            <a:srcRect l="50000" t="9895" r="483" b="4010"/>
            <a:stretch/>
          </p:blipFill>
          <p:spPr>
            <a:xfrm>
              <a:off x="0" y="-1"/>
              <a:ext cx="24384000" cy="11968081"/>
            </a:xfrm>
            <a:prstGeom prst="rect">
              <a:avLst/>
            </a:prstGeom>
          </p:spPr>
        </p:pic>
        <p:pic>
          <p:nvPicPr>
            <p:cNvPr id="5" name="Bildobjekt 4">
              <a:extLst>
                <a:ext uri="{FF2B5EF4-FFF2-40B4-BE49-F238E27FC236}">
                  <a16:creationId xmlns:a16="http://schemas.microsoft.com/office/drawing/2014/main" id="{E8825FCF-A1F1-4CC5-86E8-50FEB55AF01B}"/>
                </a:ext>
              </a:extLst>
            </p:cNvPr>
            <p:cNvPicPr>
              <a:picLocks noChangeAspect="1"/>
            </p:cNvPicPr>
            <p:nvPr/>
          </p:nvPicPr>
          <p:blipFill rotWithShape="1">
            <a:blip r:embed="rId4"/>
            <a:srcRect l="50000" t="53405" r="483" b="21877"/>
            <a:stretch/>
          </p:blipFill>
          <p:spPr>
            <a:xfrm>
              <a:off x="0" y="10995953"/>
              <a:ext cx="24384000" cy="3436144"/>
            </a:xfrm>
            <a:prstGeom prst="rect">
              <a:avLst/>
            </a:prstGeom>
          </p:spPr>
        </p:pic>
      </p:grpSp>
    </p:spTree>
    <p:extLst>
      <p:ext uri="{BB962C8B-B14F-4D97-AF65-F5344CB8AC3E}">
        <p14:creationId xmlns:p14="http://schemas.microsoft.com/office/powerpoint/2010/main" val="2196781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3334234-37B6-4610-974C-416124F90AA1}"/>
              </a:ext>
            </a:extLst>
          </p:cNvPr>
          <p:cNvSpPr>
            <a:spLocks noGrp="1"/>
          </p:cNvSpPr>
          <p:nvPr>
            <p:ph type="title" idx="4294967295"/>
          </p:nvPr>
        </p:nvSpPr>
        <p:spPr>
          <a:xfrm>
            <a:off x="1676400" y="-2651126"/>
            <a:ext cx="21031200" cy="2651126"/>
          </a:xfrm>
        </p:spPr>
        <p:txBody>
          <a:bodyPr vert="horz" lIns="91440" tIns="45720" rIns="91440" bIns="45720" rtlCol="0" anchor="b">
            <a:normAutofit/>
          </a:bodyPr>
          <a:lstStyle/>
          <a:p>
            <a:r>
              <a:rPr lang="sv-SE" dirty="0"/>
              <a:t>Skärmavbild från tjänsten 3.2</a:t>
            </a:r>
          </a:p>
        </p:txBody>
      </p:sp>
      <p:grpSp>
        <p:nvGrpSpPr>
          <p:cNvPr id="2" name="Grupp 1" descr="Skärmavbild av tjänstens sida om steg 1 som grunden för utvecklingsinsatsen">
            <a:extLst>
              <a:ext uri="{FF2B5EF4-FFF2-40B4-BE49-F238E27FC236}">
                <a16:creationId xmlns:a16="http://schemas.microsoft.com/office/drawing/2014/main" id="{A33F9493-236E-48C6-9D74-1EE228CB5AFC}"/>
              </a:ext>
            </a:extLst>
          </p:cNvPr>
          <p:cNvGrpSpPr/>
          <p:nvPr/>
        </p:nvGrpSpPr>
        <p:grpSpPr>
          <a:xfrm>
            <a:off x="-1" y="-13943"/>
            <a:ext cx="24388597" cy="13210398"/>
            <a:chOff x="-1" y="-13943"/>
            <a:chExt cx="24388597" cy="13210398"/>
          </a:xfrm>
        </p:grpSpPr>
        <p:pic>
          <p:nvPicPr>
            <p:cNvPr id="3" name="Bildobjekt 2">
              <a:extLst>
                <a:ext uri="{FF2B5EF4-FFF2-40B4-BE49-F238E27FC236}">
                  <a16:creationId xmlns:a16="http://schemas.microsoft.com/office/drawing/2014/main" id="{25DFB94E-E5AE-4319-9C45-322ACC77C8C6}"/>
                </a:ext>
              </a:extLst>
            </p:cNvPr>
            <p:cNvPicPr>
              <a:picLocks noChangeAspect="1"/>
            </p:cNvPicPr>
            <p:nvPr/>
          </p:nvPicPr>
          <p:blipFill rotWithShape="1">
            <a:blip r:embed="rId3"/>
            <a:srcRect l="50000" t="9960" r="483" b="4264"/>
            <a:stretch/>
          </p:blipFill>
          <p:spPr>
            <a:xfrm>
              <a:off x="-1" y="1076281"/>
              <a:ext cx="24388597" cy="12120174"/>
            </a:xfrm>
            <a:prstGeom prst="rect">
              <a:avLst/>
            </a:prstGeom>
          </p:spPr>
        </p:pic>
        <p:pic>
          <p:nvPicPr>
            <p:cNvPr id="5" name="Bildobjekt 4">
              <a:extLst>
                <a:ext uri="{FF2B5EF4-FFF2-40B4-BE49-F238E27FC236}">
                  <a16:creationId xmlns:a16="http://schemas.microsoft.com/office/drawing/2014/main" id="{0015A2C1-4F31-432E-86C5-7509F414D1B0}"/>
                </a:ext>
              </a:extLst>
            </p:cNvPr>
            <p:cNvPicPr>
              <a:picLocks noChangeAspect="1"/>
            </p:cNvPicPr>
            <p:nvPr/>
          </p:nvPicPr>
          <p:blipFill rotWithShape="1">
            <a:blip r:embed="rId4"/>
            <a:srcRect l="50000" t="10717" r="483" b="61955"/>
            <a:stretch/>
          </p:blipFill>
          <p:spPr>
            <a:xfrm>
              <a:off x="-1" y="-13943"/>
              <a:ext cx="24388597" cy="3861295"/>
            </a:xfrm>
            <a:prstGeom prst="rect">
              <a:avLst/>
            </a:prstGeom>
          </p:spPr>
        </p:pic>
      </p:grpSp>
    </p:spTree>
    <p:extLst>
      <p:ext uri="{BB962C8B-B14F-4D97-AF65-F5344CB8AC3E}">
        <p14:creationId xmlns:p14="http://schemas.microsoft.com/office/powerpoint/2010/main" val="3852880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CDCA01-DB42-4D2D-B556-232254AAEFD3}"/>
              </a:ext>
            </a:extLst>
          </p:cNvPr>
          <p:cNvSpPr>
            <a:spLocks noGrp="1"/>
          </p:cNvSpPr>
          <p:nvPr>
            <p:ph type="title" idx="4294967295"/>
          </p:nvPr>
        </p:nvSpPr>
        <p:spPr>
          <a:xfrm>
            <a:off x="1676400" y="-2651126"/>
            <a:ext cx="21031200" cy="2651126"/>
          </a:xfrm>
        </p:spPr>
        <p:txBody>
          <a:bodyPr vert="horz" lIns="91440" tIns="45720" rIns="91440" bIns="45720" rtlCol="0" anchor="b">
            <a:normAutofit/>
          </a:bodyPr>
          <a:lstStyle/>
          <a:p>
            <a:r>
              <a:rPr lang="sv-SE" dirty="0"/>
              <a:t>Skärmavbild från tjänsten 3.3</a:t>
            </a:r>
          </a:p>
        </p:txBody>
      </p:sp>
      <p:pic>
        <p:nvPicPr>
          <p:cNvPr id="3" name="Bildobjekt 2" descr="Skärmavbild av tjänstens sida om steg 2 till 4 i metoden.">
            <a:extLst>
              <a:ext uri="{FF2B5EF4-FFF2-40B4-BE49-F238E27FC236}">
                <a16:creationId xmlns:a16="http://schemas.microsoft.com/office/drawing/2014/main" id="{71956C51-ABBC-41D8-B6AA-C5B212E491FC}"/>
              </a:ext>
            </a:extLst>
          </p:cNvPr>
          <p:cNvPicPr>
            <a:picLocks noChangeAspect="1"/>
          </p:cNvPicPr>
          <p:nvPr/>
        </p:nvPicPr>
        <p:blipFill rotWithShape="1">
          <a:blip r:embed="rId3"/>
          <a:srcRect l="50000" t="9895" r="526" b="4010"/>
          <a:stretch/>
        </p:blipFill>
        <p:spPr>
          <a:xfrm>
            <a:off x="0" y="17355"/>
            <a:ext cx="24383999" cy="11978389"/>
          </a:xfrm>
          <a:prstGeom prst="rect">
            <a:avLst/>
          </a:prstGeom>
        </p:spPr>
      </p:pic>
    </p:spTree>
    <p:extLst>
      <p:ext uri="{BB962C8B-B14F-4D97-AF65-F5344CB8AC3E}">
        <p14:creationId xmlns:p14="http://schemas.microsoft.com/office/powerpoint/2010/main" val="542622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BE6DC4-C6F8-4FD8-809C-FEAA922920CE}"/>
              </a:ext>
            </a:extLst>
          </p:cNvPr>
          <p:cNvSpPr>
            <a:spLocks noGrp="1"/>
          </p:cNvSpPr>
          <p:nvPr>
            <p:ph type="title" idx="4294967295"/>
          </p:nvPr>
        </p:nvSpPr>
        <p:spPr>
          <a:xfrm>
            <a:off x="1676400" y="-2651126"/>
            <a:ext cx="21031200" cy="2651126"/>
          </a:xfrm>
        </p:spPr>
        <p:txBody>
          <a:bodyPr vert="horz" lIns="91440" tIns="45720" rIns="91440" bIns="45720" rtlCol="0" anchor="b">
            <a:normAutofit/>
          </a:bodyPr>
          <a:lstStyle/>
          <a:p>
            <a:r>
              <a:rPr lang="sv-SE" dirty="0"/>
              <a:t>Skärmavbild från tjänsten 4.1</a:t>
            </a:r>
          </a:p>
        </p:txBody>
      </p:sp>
      <p:pic>
        <p:nvPicPr>
          <p:cNvPr id="3" name="Bildobjekt 2" descr="Skärmavbild av tjänstens sida om att planera utvecklingsinsatsen">
            <a:extLst>
              <a:ext uri="{FF2B5EF4-FFF2-40B4-BE49-F238E27FC236}">
                <a16:creationId xmlns:a16="http://schemas.microsoft.com/office/drawing/2014/main" id="{5EAB62C1-61EB-4468-ABEE-99938A6E2F3B}"/>
              </a:ext>
            </a:extLst>
          </p:cNvPr>
          <p:cNvPicPr>
            <a:picLocks noChangeAspect="1"/>
          </p:cNvPicPr>
          <p:nvPr/>
        </p:nvPicPr>
        <p:blipFill rotWithShape="1">
          <a:blip r:embed="rId3"/>
          <a:srcRect l="50000" t="10232" r="440" b="5148"/>
          <a:stretch/>
        </p:blipFill>
        <p:spPr>
          <a:xfrm>
            <a:off x="0" y="-1"/>
            <a:ext cx="24537829" cy="11804073"/>
          </a:xfrm>
          <a:prstGeom prst="rect">
            <a:avLst/>
          </a:prstGeom>
        </p:spPr>
      </p:pic>
    </p:spTree>
    <p:extLst>
      <p:ext uri="{BB962C8B-B14F-4D97-AF65-F5344CB8AC3E}">
        <p14:creationId xmlns:p14="http://schemas.microsoft.com/office/powerpoint/2010/main" val="3310279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En lite längre rubrik på två rader"/>
          <p:cNvSpPr txBox="1">
            <a:spLocks noGrp="1"/>
          </p:cNvSpPr>
          <p:nvPr>
            <p:ph type="title" idx="4294967295"/>
          </p:nvPr>
        </p:nvSpPr>
        <p:spPr>
          <a:xfrm>
            <a:off x="12470513" y="2857799"/>
            <a:ext cx="10229699" cy="1210588"/>
          </a:xfrm>
          <a:prstGeom prst="rect">
            <a:avLst/>
          </a:prstGeom>
          <a:noFill/>
          <a:ln w="12700">
            <a:noFill/>
            <a:prstDash/>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chemeClr val="tx1"/>
                </a:solidFill>
                <a:effectLst/>
                <a:uLnTx/>
                <a:uFillTx/>
                <a:latin typeface="+mn-lt"/>
                <a:ea typeface="Euclid Circular A Semibold Ita" panose="020B0704000000000000" pitchFamily="34" charset="77"/>
                <a:cs typeface="Euclid Circular B SemiBold"/>
                <a:sym typeface="Euclid Circular B SemiBold"/>
              </a:rPr>
              <a:t>Partsrådet i korthet</a:t>
            </a:r>
          </a:p>
        </p:txBody>
      </p:sp>
      <p:sp>
        <p:nvSpPr>
          <p:cNvPr id="159" name="Lorem ipsum dolor sit amet consectetur adipiscing elit. Phasellus gravida justo eget nislo ullam corper id ornare mi imperdiet. In placerat diam fermentum auctor ipsum vehicula lacinia metuso de vecchio.…"/>
          <p:cNvSpPr txBox="1"/>
          <p:nvPr/>
        </p:nvSpPr>
        <p:spPr>
          <a:xfrm>
            <a:off x="12541078" y="5220263"/>
            <a:ext cx="10088570" cy="69773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spAutoFit/>
          </a:bodyPr>
          <a:lstStyle/>
          <a:p>
            <a:pPr algn="l" defTabSz="457200">
              <a:lnSpc>
                <a:spcPct val="130000"/>
              </a:lnSpc>
              <a:spcBef>
                <a:spcPts val="2500"/>
              </a:spcBef>
              <a:buClr>
                <a:srgbClr val="FDD1D1"/>
              </a:buClr>
              <a:buSzPct val="125000"/>
              <a:defRPr sz="6000" b="0" spc="-119">
                <a:solidFill>
                  <a:srgbClr val="FFFFFF"/>
                </a:solidFill>
                <a:latin typeface="Euclid Circular B Regular"/>
                <a:ea typeface="Euclid Circular B Regular"/>
                <a:cs typeface="Euclid Circular B Regular"/>
                <a:sym typeface="Euclid Circular B Regular"/>
              </a:defRPr>
            </a:pPr>
            <a:r>
              <a:rPr lang="sv-SE" sz="3200" b="0" dirty="0">
                <a:solidFill>
                  <a:schemeClr val="tx1"/>
                </a:solidFill>
                <a:latin typeface="+mn-lt"/>
                <a:ea typeface="Euclid Circular A Semibold Ita" panose="020B0704000000000000" pitchFamily="34" charset="77"/>
                <a:cs typeface="Euclid Circular B Regular"/>
                <a:sym typeface="Euclid Circular B Regular"/>
              </a:rPr>
              <a:t>Partsrådet är en ideell organisation bestående av fack och arbetsgivare på central nivå inom statlig sektor. </a:t>
            </a:r>
          </a:p>
          <a:p>
            <a:pPr algn="l" defTabSz="457200">
              <a:lnSpc>
                <a:spcPct val="130000"/>
              </a:lnSpc>
              <a:spcBef>
                <a:spcPts val="2500"/>
              </a:spcBef>
              <a:buClr>
                <a:srgbClr val="FDD1D1"/>
              </a:buClr>
              <a:buSzPct val="125000"/>
              <a:defRPr sz="6000" b="0" spc="-119">
                <a:solidFill>
                  <a:srgbClr val="FFFFFF"/>
                </a:solidFill>
                <a:latin typeface="Euclid Circular B Regular"/>
                <a:ea typeface="Euclid Circular B Regular"/>
                <a:cs typeface="Euclid Circular B Regular"/>
                <a:sym typeface="Euclid Circular B Regular"/>
              </a:defRPr>
            </a:pPr>
            <a:r>
              <a:rPr lang="sv-SE" sz="3200" b="0" dirty="0">
                <a:solidFill>
                  <a:schemeClr val="tx1"/>
                </a:solidFill>
                <a:latin typeface="+mn-lt"/>
                <a:ea typeface="Euclid Circular A Semibold Ita" panose="020B0704000000000000" pitchFamily="34" charset="77"/>
                <a:cs typeface="Euclid Circular B Regular"/>
                <a:sym typeface="Euclid Circular B Regular"/>
              </a:rPr>
              <a:t>Vi tar fram stöd för arbetsområden som fastställts i kollektivavtal. Från 2021 arbetar vi med följande områden:</a:t>
            </a:r>
          </a:p>
          <a:p>
            <a:pPr marL="1054100" indent="-1054100" algn="l" defTabSz="457200">
              <a:lnSpc>
                <a:spcPct val="130000"/>
              </a:lnSpc>
              <a:spcBef>
                <a:spcPts val="2500"/>
              </a:spcBef>
              <a:buClr>
                <a:srgbClr val="AF4E55"/>
              </a:buClr>
              <a:buSzPct val="125000"/>
              <a:buFontTx/>
              <a:buChar char="•"/>
              <a:defRPr sz="6000" b="0" spc="-119">
                <a:solidFill>
                  <a:srgbClr val="FFFFFF"/>
                </a:solidFill>
                <a:latin typeface="Euclid Circular B Regular"/>
                <a:ea typeface="Euclid Circular B Regular"/>
                <a:cs typeface="Euclid Circular B Regular"/>
                <a:sym typeface="Euclid Circular B Regular"/>
              </a:defRPr>
            </a:pPr>
            <a:r>
              <a:rPr kumimoji="0" lang="sv-SE" sz="3200" b="0" i="0" u="none" strike="noStrike" kern="0" cap="none" spc="-119" normalizeH="0" baseline="0" noProof="0" dirty="0">
                <a:ln>
                  <a:noFill/>
                </a:ln>
                <a:solidFill>
                  <a:schemeClr val="tx1"/>
                </a:solidFill>
                <a:effectLst/>
                <a:uLnTx/>
                <a:uFillTx/>
                <a:latin typeface="+mn-lt"/>
                <a:ea typeface="Euclid Circular A Semibold Ita" panose="020B0704000000000000" pitchFamily="34" charset="77"/>
                <a:sym typeface="Euclid Circular B Regular"/>
              </a:rPr>
              <a:t>Arbetsmiljö </a:t>
            </a:r>
          </a:p>
          <a:p>
            <a:pPr marL="1054100" indent="-1054100" algn="l" defTabSz="457200">
              <a:lnSpc>
                <a:spcPct val="130000"/>
              </a:lnSpc>
              <a:spcBef>
                <a:spcPts val="600"/>
              </a:spcBef>
              <a:buClr>
                <a:srgbClr val="AF4E55"/>
              </a:buClr>
              <a:buSzPct val="125000"/>
              <a:buFontTx/>
              <a:buChar char="•"/>
              <a:defRPr sz="6000" b="0" spc="-119">
                <a:solidFill>
                  <a:srgbClr val="FFFFFF"/>
                </a:solidFill>
                <a:latin typeface="Euclid Circular B Regular"/>
                <a:ea typeface="Euclid Circular B Regular"/>
                <a:cs typeface="Euclid Circular B Regular"/>
                <a:sym typeface="Euclid Circular B Regular"/>
              </a:defRPr>
            </a:pPr>
            <a:r>
              <a:rPr kumimoji="0" lang="sv-SE" sz="3200" b="0" i="0" u="none" strike="noStrike" kern="0" cap="none" spc="-119" normalizeH="0" baseline="0" noProof="0" dirty="0">
                <a:ln>
                  <a:noFill/>
                </a:ln>
                <a:solidFill>
                  <a:schemeClr val="tx1"/>
                </a:solidFill>
                <a:effectLst/>
                <a:uLnTx/>
                <a:uFillTx/>
                <a:latin typeface="+mn-lt"/>
                <a:ea typeface="Euclid Circular A Semibold Ita" panose="020B0704000000000000" pitchFamily="34" charset="77"/>
                <a:sym typeface="Euclid Circular B Regular"/>
              </a:rPr>
              <a:t>Hållbart arbetsliv</a:t>
            </a:r>
          </a:p>
          <a:p>
            <a:pPr marL="1054100" indent="-1054100" algn="l" defTabSz="457200">
              <a:lnSpc>
                <a:spcPct val="130000"/>
              </a:lnSpc>
              <a:spcBef>
                <a:spcPts val="600"/>
              </a:spcBef>
              <a:buClr>
                <a:srgbClr val="AF4E55"/>
              </a:buClr>
              <a:buSzPct val="125000"/>
              <a:buFontTx/>
              <a:buChar char="•"/>
              <a:defRPr sz="6000" b="0" spc="-119">
                <a:solidFill>
                  <a:srgbClr val="FFFFFF"/>
                </a:solidFill>
                <a:latin typeface="Euclid Circular B Regular"/>
                <a:ea typeface="Euclid Circular B Regular"/>
                <a:cs typeface="Euclid Circular B Regular"/>
                <a:sym typeface="Euclid Circular B Regular"/>
              </a:defRPr>
            </a:pPr>
            <a:r>
              <a:rPr kumimoji="0" lang="sv-SE" sz="3200" b="0" i="0" u="none" strike="noStrike" kern="0" cap="none" spc="-119" normalizeH="0" baseline="0" noProof="0" dirty="0">
                <a:ln>
                  <a:noFill/>
                </a:ln>
                <a:solidFill>
                  <a:schemeClr val="tx1"/>
                </a:solidFill>
                <a:effectLst/>
                <a:uLnTx/>
                <a:uFillTx/>
                <a:latin typeface="+mn-lt"/>
                <a:ea typeface="Euclid Circular A Semibold Ita" panose="020B0704000000000000" pitchFamily="34" charset="77"/>
                <a:sym typeface="Euclid Circular B Regular"/>
              </a:rPr>
              <a:t>Lönebildning </a:t>
            </a:r>
          </a:p>
          <a:p>
            <a:pPr marL="1054100" indent="-1054100" algn="l" defTabSz="457200">
              <a:lnSpc>
                <a:spcPct val="130000"/>
              </a:lnSpc>
              <a:spcBef>
                <a:spcPts val="600"/>
              </a:spcBef>
              <a:buClr>
                <a:srgbClr val="AF4E55"/>
              </a:buClr>
              <a:buSzPct val="125000"/>
              <a:buFontTx/>
              <a:buChar char="•"/>
              <a:defRPr sz="6000" b="0" spc="-119">
                <a:solidFill>
                  <a:srgbClr val="FFFFFF"/>
                </a:solidFill>
                <a:latin typeface="Euclid Circular B Regular"/>
                <a:ea typeface="Euclid Circular B Regular"/>
                <a:cs typeface="Euclid Circular B Regular"/>
                <a:sym typeface="Euclid Circular B Regular"/>
              </a:defRPr>
            </a:pPr>
            <a:r>
              <a:rPr kumimoji="0" lang="sv-SE" sz="3200" b="0" i="0" u="none" strike="noStrike" kern="0" cap="none" spc="-119" normalizeH="0" baseline="0" noProof="0" dirty="0">
                <a:ln>
                  <a:noFill/>
                </a:ln>
                <a:solidFill>
                  <a:schemeClr val="tx1"/>
                </a:solidFill>
                <a:effectLst/>
                <a:uLnTx/>
                <a:uFillTx/>
                <a:latin typeface="+mn-lt"/>
                <a:ea typeface="Euclid Circular A Semibold Ita" panose="020B0704000000000000" pitchFamily="34" charset="77"/>
                <a:sym typeface="Euclid Circular B Regular"/>
              </a:rPr>
              <a:t>Samverkan</a:t>
            </a:r>
          </a:p>
          <a:p>
            <a:pPr algn="l" defTabSz="457200">
              <a:lnSpc>
                <a:spcPct val="130000"/>
              </a:lnSpc>
              <a:spcBef>
                <a:spcPts val="2400"/>
              </a:spcBef>
              <a:buClr>
                <a:srgbClr val="FDD1D1"/>
              </a:buClr>
              <a:buSzPct val="125000"/>
              <a:defRPr sz="6000" b="0" spc="-119">
                <a:solidFill>
                  <a:srgbClr val="FFFFFF"/>
                </a:solidFill>
                <a:latin typeface="Euclid Circular B Regular"/>
                <a:ea typeface="Euclid Circular B Regular"/>
                <a:cs typeface="Euclid Circular B Regular"/>
                <a:sym typeface="Euclid Circular B Regular"/>
              </a:defRPr>
            </a:pPr>
            <a:r>
              <a:rPr kumimoji="0" lang="sv-SE" sz="3200" b="0" i="0" u="none" strike="noStrike" kern="0" cap="none" spc="-119" normalizeH="0" baseline="0" noProof="0" dirty="0">
                <a:ln>
                  <a:noFill/>
                </a:ln>
                <a:solidFill>
                  <a:schemeClr val="tx1"/>
                </a:solidFill>
                <a:effectLst/>
                <a:uLnTx/>
                <a:uFillTx/>
                <a:latin typeface="+mn-lt"/>
                <a:ea typeface="Euclid Circular A Semibold Ita" panose="020B0704000000000000" pitchFamily="34" charset="77"/>
                <a:sym typeface="Euclid Circular B Regular"/>
              </a:rPr>
              <a:t>247 statliga verksamheter är medlemmar.</a:t>
            </a:r>
          </a:p>
        </p:txBody>
      </p:sp>
      <p:pic>
        <p:nvPicPr>
          <p:cNvPr id="160" name="Uppsala_universitet__DSF1814 (1).jpg">
            <a:extLst>
              <a:ext uri="{C183D7F6-B498-43B3-948B-1728B52AA6E4}">
                <adec:decorative xmlns:adec="http://schemas.microsoft.com/office/drawing/2017/decorative" val="1"/>
              </a:ext>
            </a:extLst>
          </p:cNvPr>
          <p:cNvPicPr>
            <a:picLocks noChangeAspect="1"/>
          </p:cNvPicPr>
          <p:nvPr/>
        </p:nvPicPr>
        <p:blipFill>
          <a:blip r:embed="rId2"/>
          <a:srcRect l="35895" t="4112" r="25514" b="7547"/>
          <a:stretch>
            <a:fillRect/>
          </a:stretch>
        </p:blipFill>
        <p:spPr>
          <a:xfrm>
            <a:off x="-2810" y="-9819"/>
            <a:ext cx="10676295" cy="13735638"/>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7AB2C43-DDF2-4204-ACD2-260525A7313F}"/>
              </a:ext>
              <a:ext uri="{C183D7F6-B498-43B3-948B-1728B52AA6E4}">
                <adec:decorative xmlns:adec="http://schemas.microsoft.com/office/drawing/2017/decorative" val="1"/>
              </a:ext>
            </a:extLst>
          </p:cNvPr>
          <p:cNvPicPr>
            <a:picLocks noChangeAspect="1"/>
          </p:cNvPicPr>
          <p:nvPr/>
        </p:nvPicPr>
        <p:blipFill rotWithShape="1">
          <a:blip r:embed="rId3"/>
          <a:srcRect t="10349" r="13863"/>
          <a:stretch/>
        </p:blipFill>
        <p:spPr>
          <a:xfrm>
            <a:off x="0" y="0"/>
            <a:ext cx="24384000" cy="13746822"/>
          </a:xfrm>
          <a:prstGeom prst="rect">
            <a:avLst/>
          </a:prstGeom>
        </p:spPr>
      </p:pic>
      <p:sp>
        <p:nvSpPr>
          <p:cNvPr id="2" name="Rubrik 1">
            <a:extLst>
              <a:ext uri="{FF2B5EF4-FFF2-40B4-BE49-F238E27FC236}">
                <a16:creationId xmlns:a16="http://schemas.microsoft.com/office/drawing/2014/main" id="{C3B462EC-BEFE-4CEF-9B7C-22D57B599562}"/>
              </a:ext>
            </a:extLst>
          </p:cNvPr>
          <p:cNvSpPr>
            <a:spLocks noGrp="1"/>
          </p:cNvSpPr>
          <p:nvPr>
            <p:ph type="title"/>
          </p:nvPr>
        </p:nvSpPr>
        <p:spPr>
          <a:xfrm>
            <a:off x="1778000" y="-4648200"/>
            <a:ext cx="20828000" cy="4648200"/>
          </a:xfrm>
        </p:spPr>
        <p:txBody>
          <a:bodyPr lIns="50800" tIns="50800" rIns="50800" bIns="50800" anchor="b">
            <a:normAutofit/>
          </a:bodyPr>
          <a:lstStyle/>
          <a:p>
            <a:r>
              <a:rPr lang="sv-SE" dirty="0"/>
              <a:t>Skärmavbild från tjänsten 4.2</a:t>
            </a:r>
          </a:p>
        </p:txBody>
      </p:sp>
      <p:pic>
        <p:nvPicPr>
          <p:cNvPr id="5" name="Bildobjekt 4" descr="Skärmavbild av tjänstens sida med ett färdigt upplägg kallat Hållbart digitalt samarbete.">
            <a:extLst>
              <a:ext uri="{FF2B5EF4-FFF2-40B4-BE49-F238E27FC236}">
                <a16:creationId xmlns:a16="http://schemas.microsoft.com/office/drawing/2014/main" id="{51ADD27E-FB3C-4F57-9D19-C1A385762982}"/>
              </a:ext>
            </a:extLst>
          </p:cNvPr>
          <p:cNvPicPr>
            <a:picLocks noChangeAspect="1"/>
          </p:cNvPicPr>
          <p:nvPr/>
        </p:nvPicPr>
        <p:blipFill rotWithShape="1">
          <a:blip r:embed="rId3"/>
          <a:srcRect l="22513" t="10349" r="13863"/>
          <a:stretch/>
        </p:blipFill>
        <p:spPr>
          <a:xfrm>
            <a:off x="4509657" y="0"/>
            <a:ext cx="18010909" cy="13746822"/>
          </a:xfrm>
          <a:prstGeom prst="rect">
            <a:avLst/>
          </a:prstGeom>
        </p:spPr>
      </p:pic>
    </p:spTree>
    <p:extLst>
      <p:ext uri="{BB962C8B-B14F-4D97-AF65-F5344CB8AC3E}">
        <p14:creationId xmlns:p14="http://schemas.microsoft.com/office/powerpoint/2010/main" val="256024469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C1DC267-6668-47A4-BFA9-2DCCA4034E7F}"/>
              </a:ext>
              <a:ext uri="{C183D7F6-B498-43B3-948B-1728B52AA6E4}">
                <adec:decorative xmlns:adec="http://schemas.microsoft.com/office/drawing/2017/decorative" val="1"/>
              </a:ext>
            </a:extLst>
          </p:cNvPr>
          <p:cNvPicPr>
            <a:picLocks noChangeAspect="1"/>
          </p:cNvPicPr>
          <p:nvPr/>
        </p:nvPicPr>
        <p:blipFill rotWithShape="1">
          <a:blip r:embed="rId3"/>
          <a:srcRect t="10140" r="13469"/>
          <a:stretch/>
        </p:blipFill>
        <p:spPr>
          <a:xfrm>
            <a:off x="-1" y="0"/>
            <a:ext cx="24384001" cy="13716000"/>
          </a:xfrm>
          <a:prstGeom prst="rect">
            <a:avLst/>
          </a:prstGeom>
        </p:spPr>
      </p:pic>
      <p:sp>
        <p:nvSpPr>
          <p:cNvPr id="2" name="Rubrik 1">
            <a:extLst>
              <a:ext uri="{FF2B5EF4-FFF2-40B4-BE49-F238E27FC236}">
                <a16:creationId xmlns:a16="http://schemas.microsoft.com/office/drawing/2014/main" id="{776B9741-15D7-4200-BA72-AFFD91C6BBB7}"/>
              </a:ext>
            </a:extLst>
          </p:cNvPr>
          <p:cNvSpPr>
            <a:spLocks noGrp="1"/>
          </p:cNvSpPr>
          <p:nvPr>
            <p:ph type="title"/>
          </p:nvPr>
        </p:nvSpPr>
        <p:spPr>
          <a:xfrm>
            <a:off x="1778000" y="-4648200"/>
            <a:ext cx="20828000" cy="4648200"/>
          </a:xfrm>
        </p:spPr>
        <p:txBody>
          <a:bodyPr lIns="50800" tIns="50800" rIns="50800" bIns="50800" anchor="b">
            <a:normAutofit/>
          </a:bodyPr>
          <a:lstStyle/>
          <a:p>
            <a:r>
              <a:rPr lang="sv-SE" dirty="0"/>
              <a:t>Skärmavbild från tjänsten 4.3</a:t>
            </a:r>
          </a:p>
        </p:txBody>
      </p:sp>
      <p:pic>
        <p:nvPicPr>
          <p:cNvPr id="5" name="Bildobjekt 4" descr="Skärmavbild av tjänstens sida om att välja ut verktyg i steg 2 till 4">
            <a:extLst>
              <a:ext uri="{FF2B5EF4-FFF2-40B4-BE49-F238E27FC236}">
                <a16:creationId xmlns:a16="http://schemas.microsoft.com/office/drawing/2014/main" id="{1AC0E631-174B-4D0D-916D-AC5E173CBF23}"/>
              </a:ext>
            </a:extLst>
          </p:cNvPr>
          <p:cNvPicPr>
            <a:picLocks noChangeAspect="1"/>
          </p:cNvPicPr>
          <p:nvPr/>
        </p:nvPicPr>
        <p:blipFill rotWithShape="1">
          <a:blip r:embed="rId3"/>
          <a:srcRect l="18929" t="10140" r="13469"/>
          <a:stretch/>
        </p:blipFill>
        <p:spPr>
          <a:xfrm>
            <a:off x="3844636" y="0"/>
            <a:ext cx="19050000" cy="13716000"/>
          </a:xfrm>
          <a:prstGeom prst="rect">
            <a:avLst/>
          </a:prstGeom>
        </p:spPr>
      </p:pic>
    </p:spTree>
    <p:extLst>
      <p:ext uri="{BB962C8B-B14F-4D97-AF65-F5344CB8AC3E}">
        <p14:creationId xmlns:p14="http://schemas.microsoft.com/office/powerpoint/2010/main" val="34004174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321BEF-AC41-4DF3-A968-6DD6928FDD63}"/>
              </a:ext>
            </a:extLst>
          </p:cNvPr>
          <p:cNvSpPr>
            <a:spLocks noGrp="1"/>
          </p:cNvSpPr>
          <p:nvPr>
            <p:ph type="title" idx="4294967295"/>
          </p:nvPr>
        </p:nvSpPr>
        <p:spPr>
          <a:xfrm>
            <a:off x="1676400" y="-2651126"/>
            <a:ext cx="21031200" cy="2651126"/>
          </a:xfrm>
        </p:spPr>
        <p:txBody>
          <a:bodyPr vert="horz" lIns="91440" tIns="45720" rIns="91440" bIns="45720" rtlCol="0" anchor="b">
            <a:normAutofit/>
          </a:bodyPr>
          <a:lstStyle/>
          <a:p>
            <a:r>
              <a:rPr lang="sv-SE" dirty="0"/>
              <a:t>Skärmavbild från tjänsten 5</a:t>
            </a:r>
          </a:p>
        </p:txBody>
      </p:sp>
      <p:pic>
        <p:nvPicPr>
          <p:cNvPr id="3" name="Bildobjekt 2" descr="Skärmavbild av tjänstens inspirationssida med information om hur andra har gått tillväga">
            <a:extLst>
              <a:ext uri="{FF2B5EF4-FFF2-40B4-BE49-F238E27FC236}">
                <a16:creationId xmlns:a16="http://schemas.microsoft.com/office/drawing/2014/main" id="{E7D9BC88-3255-48B0-A67D-EC4289997B19}"/>
              </a:ext>
            </a:extLst>
          </p:cNvPr>
          <p:cNvPicPr>
            <a:picLocks noChangeAspect="1"/>
          </p:cNvPicPr>
          <p:nvPr/>
        </p:nvPicPr>
        <p:blipFill rotWithShape="1">
          <a:blip r:embed="rId3"/>
          <a:srcRect l="50000" t="10567" r="526" b="23853"/>
          <a:stretch/>
        </p:blipFill>
        <p:spPr>
          <a:xfrm>
            <a:off x="0" y="2"/>
            <a:ext cx="24408000" cy="9133141"/>
          </a:xfrm>
          <a:prstGeom prst="rect">
            <a:avLst/>
          </a:prstGeom>
        </p:spPr>
      </p:pic>
      <p:grpSp>
        <p:nvGrpSpPr>
          <p:cNvPr id="13" name="Grupp 12">
            <a:extLst>
              <a:ext uri="{FF2B5EF4-FFF2-40B4-BE49-F238E27FC236}">
                <a16:creationId xmlns:a16="http://schemas.microsoft.com/office/drawing/2014/main" id="{14B691C8-7E08-49D7-92E7-DA52F273E9C8}"/>
              </a:ext>
              <a:ext uri="{C183D7F6-B498-43B3-948B-1728B52AA6E4}">
                <adec:decorative xmlns:adec="http://schemas.microsoft.com/office/drawing/2017/decorative" val="1"/>
              </a:ext>
            </a:extLst>
          </p:cNvPr>
          <p:cNvGrpSpPr/>
          <p:nvPr/>
        </p:nvGrpSpPr>
        <p:grpSpPr>
          <a:xfrm>
            <a:off x="0" y="8437418"/>
            <a:ext cx="24408000" cy="5278582"/>
            <a:chOff x="0" y="8437418"/>
            <a:chExt cx="24408000" cy="5278582"/>
          </a:xfrm>
        </p:grpSpPr>
        <p:sp>
          <p:nvSpPr>
            <p:cNvPr id="8" name="Rektangel 7">
              <a:extLst>
                <a:ext uri="{FF2B5EF4-FFF2-40B4-BE49-F238E27FC236}">
                  <a16:creationId xmlns:a16="http://schemas.microsoft.com/office/drawing/2014/main" id="{23B4C24A-BD12-4E2B-BE16-481EA3FBD09C}"/>
                </a:ext>
              </a:extLst>
            </p:cNvPr>
            <p:cNvSpPr/>
            <p:nvPr/>
          </p:nvSpPr>
          <p:spPr>
            <a:xfrm>
              <a:off x="0" y="8437418"/>
              <a:ext cx="14526491" cy="5278580"/>
            </a:xfrm>
            <a:prstGeom prst="rect">
              <a:avLst/>
            </a:prstGeom>
            <a:solidFill>
              <a:srgbClr val="089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2509E41A-5B5B-4ABC-8ABA-1543B11A4597}"/>
                </a:ext>
              </a:extLst>
            </p:cNvPr>
            <p:cNvSpPr txBox="1"/>
            <p:nvPr/>
          </p:nvSpPr>
          <p:spPr>
            <a:xfrm>
              <a:off x="5597899" y="8792901"/>
              <a:ext cx="7764809" cy="4112608"/>
            </a:xfrm>
            <a:prstGeom prst="rect">
              <a:avLst/>
            </a:prstGeom>
            <a:solidFill>
              <a:srgbClr val="089086"/>
            </a:solidFill>
          </p:spPr>
          <p:txBody>
            <a:bodyPr wrap="square" rtlCol="0">
              <a:noAutofit/>
            </a:bodyPr>
            <a:lstStyle/>
            <a:p>
              <a:pPr algn="l">
                <a:spcAft>
                  <a:spcPts val="600"/>
                </a:spcAft>
              </a:pPr>
              <a:r>
                <a:rPr lang="sv-SE" sz="3600" dirty="0">
                  <a:solidFill>
                    <a:schemeClr val="bg1"/>
                  </a:solidFill>
                  <a:latin typeface="Arial" panose="020B0604020202020204" pitchFamily="34" charset="0"/>
                  <a:cs typeface="Arial" panose="020B0604020202020204" pitchFamily="34" charset="0"/>
                </a:rPr>
                <a:t>Person</a:t>
              </a:r>
            </a:p>
            <a:p>
              <a:pPr algn="l">
                <a:spcAft>
                  <a:spcPts val="1800"/>
                </a:spcAft>
              </a:pPr>
              <a:r>
                <a:rPr lang="sv-SE" sz="2800" dirty="0">
                  <a:solidFill>
                    <a:schemeClr val="bg1"/>
                  </a:solidFill>
                  <a:latin typeface="Arial" panose="020B0604020202020204" pitchFamily="34" charset="0"/>
                  <a:cs typeface="Arial" panose="020B0604020202020204" pitchFamily="34" charset="0"/>
                </a:rPr>
                <a:t>Position/avdelning, Statlig verksamhet</a:t>
              </a:r>
            </a:p>
            <a:p>
              <a:pPr algn="l">
                <a:spcAft>
                  <a:spcPts val="1200"/>
                </a:spcAft>
              </a:pPr>
              <a:r>
                <a:rPr lang="sv-SE" sz="2000" b="0" dirty="0">
                  <a:solidFill>
                    <a:schemeClr val="bg1"/>
                  </a:solidFill>
                  <a:latin typeface="Arial" panose="020B0604020202020204" pitchFamily="34" charset="0"/>
                  <a:cs typeface="Arial" panose="020B0604020202020204" pitchFamily="34" charset="0"/>
                </a:rPr>
                <a:t>Text om sakfrågan och hur verksamheten arbetade med metoden Samskapat utvecklingsarbete för att ta sig an sakfrågan</a:t>
              </a:r>
            </a:p>
          </p:txBody>
        </p:sp>
        <p:sp>
          <p:nvSpPr>
            <p:cNvPr id="11" name="Rektangel 10">
              <a:extLst>
                <a:ext uri="{FF2B5EF4-FFF2-40B4-BE49-F238E27FC236}">
                  <a16:creationId xmlns:a16="http://schemas.microsoft.com/office/drawing/2014/main" id="{06B840F8-D5F3-48C6-8F12-18FAB9298BB1}"/>
                </a:ext>
              </a:extLst>
            </p:cNvPr>
            <p:cNvSpPr/>
            <p:nvPr/>
          </p:nvSpPr>
          <p:spPr>
            <a:xfrm>
              <a:off x="20386964" y="8437420"/>
              <a:ext cx="4021036" cy="5278580"/>
            </a:xfrm>
            <a:prstGeom prst="rect">
              <a:avLst/>
            </a:prstGeom>
            <a:solidFill>
              <a:srgbClr val="089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ruta 11">
              <a:extLst>
                <a:ext uri="{FF2B5EF4-FFF2-40B4-BE49-F238E27FC236}">
                  <a16:creationId xmlns:a16="http://schemas.microsoft.com/office/drawing/2014/main" id="{EF5232B2-E2CE-43CA-9A77-5E8D49F941CA}"/>
                </a:ext>
              </a:extLst>
            </p:cNvPr>
            <p:cNvSpPr txBox="1"/>
            <p:nvPr/>
          </p:nvSpPr>
          <p:spPr>
            <a:xfrm>
              <a:off x="14526491" y="8437420"/>
              <a:ext cx="5860473" cy="5278580"/>
            </a:xfrm>
            <a:prstGeom prst="rect">
              <a:avLst/>
            </a:prstGeom>
            <a:solidFill>
              <a:srgbClr val="EFE9DF"/>
            </a:solidFill>
          </p:spPr>
          <p:txBody>
            <a:bodyPr wrap="square" rtlCol="0">
              <a:noAutofit/>
            </a:bodyPr>
            <a:lstStyle/>
            <a:p>
              <a:endParaRPr lang="sv-SE" sz="2800" dirty="0">
                <a:solidFill>
                  <a:schemeClr val="tx1"/>
                </a:solidFill>
                <a:latin typeface="Arial" panose="020B0604020202020204" pitchFamily="34" charset="0"/>
                <a:cs typeface="Arial" panose="020B0604020202020204" pitchFamily="34" charset="0"/>
              </a:endParaRPr>
            </a:p>
            <a:p>
              <a:endParaRPr lang="sv-SE" sz="2800" dirty="0">
                <a:solidFill>
                  <a:schemeClr val="tx1"/>
                </a:solidFill>
                <a:latin typeface="Arial" panose="020B0604020202020204" pitchFamily="34" charset="0"/>
                <a:cs typeface="Arial" panose="020B0604020202020204" pitchFamily="34" charset="0"/>
              </a:endParaRPr>
            </a:p>
            <a:p>
              <a:r>
                <a:rPr lang="sv-SE" sz="2800" dirty="0">
                  <a:solidFill>
                    <a:schemeClr val="bg1">
                      <a:lumMod val="65000"/>
                    </a:schemeClr>
                  </a:solidFill>
                  <a:latin typeface="Arial" panose="020B0604020202020204" pitchFamily="34" charset="0"/>
                  <a:cs typeface="Arial" panose="020B0604020202020204" pitchFamily="34" charset="0"/>
                </a:rPr>
                <a:t>Bild på personen</a:t>
              </a:r>
            </a:p>
          </p:txBody>
        </p:sp>
      </p:grpSp>
    </p:spTree>
    <p:extLst>
      <p:ext uri="{BB962C8B-B14F-4D97-AF65-F5344CB8AC3E}">
        <p14:creationId xmlns:p14="http://schemas.microsoft.com/office/powerpoint/2010/main" val="1784813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D345F"/>
        </a:solidFill>
        <a:effectLst/>
      </p:bgPr>
    </p:bg>
    <p:spTree>
      <p:nvGrpSpPr>
        <p:cNvPr id="1" name=""/>
        <p:cNvGrpSpPr/>
        <p:nvPr/>
      </p:nvGrpSpPr>
      <p:grpSpPr>
        <a:xfrm>
          <a:off x="0" y="0"/>
          <a:ext cx="0" cy="0"/>
          <a:chOff x="0" y="0"/>
          <a:chExt cx="0" cy="0"/>
        </a:xfrm>
      </p:grpSpPr>
      <p:sp>
        <p:nvSpPr>
          <p:cNvPr id="191" name="En lång vänsterställd rubrik på två rader med en hel del text"/>
          <p:cNvSpPr txBox="1">
            <a:spLocks noGrp="1"/>
          </p:cNvSpPr>
          <p:nvPr>
            <p:ph type="title" idx="4294967295"/>
          </p:nvPr>
        </p:nvSpPr>
        <p:spPr>
          <a:xfrm>
            <a:off x="1753781" y="1622804"/>
            <a:ext cx="17341084" cy="2318583"/>
          </a:xfrm>
          <a:prstGeom prst="rect">
            <a:avLst/>
          </a:prstGeom>
          <a:noFill/>
          <a:ln w="12700">
            <a:noFill/>
            <a:prstDash/>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rgbClr val="FFFFFF"/>
                </a:solidFill>
                <a:effectLst/>
                <a:uLnTx/>
                <a:uFillTx/>
                <a:latin typeface="+mn-lt"/>
                <a:ea typeface="Euclid Circular B SemiBold"/>
                <a:cs typeface="Euclid Circular B SemiBold"/>
                <a:sym typeface="Euclid Circular B SemiBold"/>
              </a:rPr>
              <a:t>En bättre arbetsdag, varje dag, genom friska och engagerade arbetsplatser</a:t>
            </a:r>
          </a:p>
        </p:txBody>
      </p:sp>
      <p:sp>
        <p:nvSpPr>
          <p:cNvPr id="2" name="Ellips 1">
            <a:extLst>
              <a:ext uri="{FF2B5EF4-FFF2-40B4-BE49-F238E27FC236}">
                <a16:creationId xmlns:a16="http://schemas.microsoft.com/office/drawing/2014/main" id="{89831A59-55C5-B44E-9628-B1B0C3C042A9}"/>
              </a:ext>
              <a:ext uri="{C183D7F6-B498-43B3-948B-1728B52AA6E4}">
                <adec:decorative xmlns:adec="http://schemas.microsoft.com/office/drawing/2017/decorative" val="1"/>
              </a:ext>
            </a:extLst>
          </p:cNvPr>
          <p:cNvSpPr/>
          <p:nvPr/>
        </p:nvSpPr>
        <p:spPr>
          <a:xfrm>
            <a:off x="4493473" y="4901398"/>
            <a:ext cx="5438335" cy="5436587"/>
          </a:xfrm>
          <a:prstGeom prst="ellipse">
            <a:avLst/>
          </a:prstGeom>
          <a:solidFill>
            <a:srgbClr val="FDD1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sv-SE" sz="3200" b="0" i="0" u="none" strike="noStrike" kern="0" cap="none" spc="0" normalizeH="0" baseline="0" noProof="0">
              <a:ln>
                <a:noFill/>
              </a:ln>
              <a:solidFill>
                <a:srgbClr val="000000"/>
              </a:solidFill>
              <a:effectLst/>
              <a:uLnTx/>
              <a:uFillTx/>
              <a:latin typeface="+mn-lt"/>
              <a:ea typeface="+mn-ea"/>
              <a:cs typeface="+mn-cs"/>
              <a:sym typeface="Helvetica Neue Medium"/>
            </a:endParaRPr>
          </a:p>
        </p:txBody>
      </p:sp>
      <p:sp>
        <p:nvSpPr>
          <p:cNvPr id="26" name="Ellips 25">
            <a:extLst>
              <a:ext uri="{FF2B5EF4-FFF2-40B4-BE49-F238E27FC236}">
                <a16:creationId xmlns:a16="http://schemas.microsoft.com/office/drawing/2014/main" id="{E8DCBAFF-89A0-A04A-AD92-C3C0ED287563}"/>
              </a:ext>
              <a:ext uri="{C183D7F6-B498-43B3-948B-1728B52AA6E4}">
                <adec:decorative xmlns:adec="http://schemas.microsoft.com/office/drawing/2017/decorative" val="1"/>
              </a:ext>
            </a:extLst>
          </p:cNvPr>
          <p:cNvSpPr/>
          <p:nvPr/>
        </p:nvSpPr>
        <p:spPr>
          <a:xfrm>
            <a:off x="14452193" y="4901398"/>
            <a:ext cx="5438335" cy="5436587"/>
          </a:xfrm>
          <a:prstGeom prst="ellipse">
            <a:avLst/>
          </a:prstGeom>
          <a:solidFill>
            <a:srgbClr val="FDD1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sv-SE" sz="3200" b="0" i="0" u="none" strike="noStrike" kern="0" cap="none" spc="0" normalizeH="0" baseline="0" noProof="0">
              <a:ln>
                <a:noFill/>
              </a:ln>
              <a:solidFill>
                <a:srgbClr val="000000"/>
              </a:solidFill>
              <a:effectLst/>
              <a:uLnTx/>
              <a:uFillTx/>
              <a:latin typeface="+mn-lt"/>
              <a:ea typeface="+mn-ea"/>
              <a:cs typeface="+mn-cs"/>
              <a:sym typeface="Helvetica Neue Medium"/>
            </a:endParaRPr>
          </a:p>
        </p:txBody>
      </p:sp>
      <p:sp>
        <p:nvSpPr>
          <p:cNvPr id="25" name="Ellips 24">
            <a:extLst>
              <a:ext uri="{FF2B5EF4-FFF2-40B4-BE49-F238E27FC236}">
                <a16:creationId xmlns:a16="http://schemas.microsoft.com/office/drawing/2014/main" id="{7B830560-E38D-DE41-A9A5-B2FB51652E0B}"/>
              </a:ext>
              <a:ext uri="{C183D7F6-B498-43B3-948B-1728B52AA6E4}">
                <adec:decorative xmlns:adec="http://schemas.microsoft.com/office/drawing/2017/decorative" val="1"/>
              </a:ext>
            </a:extLst>
          </p:cNvPr>
          <p:cNvSpPr/>
          <p:nvPr/>
        </p:nvSpPr>
        <p:spPr>
          <a:xfrm>
            <a:off x="9472833" y="4901398"/>
            <a:ext cx="5438335" cy="5436587"/>
          </a:xfrm>
          <a:prstGeom prst="ellipse">
            <a:avLst/>
          </a:prstGeom>
          <a:solidFill>
            <a:srgbClr val="AF4E5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sv-SE" sz="3200" b="0" i="0" u="none" strike="noStrike" kern="0" cap="none" spc="0" normalizeH="0" baseline="0" noProof="0">
              <a:ln>
                <a:noFill/>
              </a:ln>
              <a:solidFill>
                <a:srgbClr val="FFFFFF"/>
              </a:solidFill>
              <a:effectLst/>
              <a:uLnTx/>
              <a:uFillTx/>
              <a:latin typeface="+mn-lt"/>
              <a:ea typeface="+mn-ea"/>
              <a:cs typeface="+mn-cs"/>
              <a:sym typeface="Helvetica Neue Medium"/>
            </a:endParaRPr>
          </a:p>
        </p:txBody>
      </p:sp>
      <p:pic>
        <p:nvPicPr>
          <p:cNvPr id="15" name="Bild 14">
            <a:extLst>
              <a:ext uri="{FF2B5EF4-FFF2-40B4-BE49-F238E27FC236}">
                <a16:creationId xmlns:a16="http://schemas.microsoft.com/office/drawing/2014/main" id="{AA908CEA-38D0-394A-93DC-5EDDA5CDF0F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4317" y="5165055"/>
            <a:ext cx="2456645" cy="2456645"/>
          </a:xfrm>
          <a:prstGeom prst="rect">
            <a:avLst/>
          </a:prstGeom>
        </p:spPr>
      </p:pic>
      <p:pic>
        <p:nvPicPr>
          <p:cNvPr id="13" name="Bild 12">
            <a:extLst>
              <a:ext uri="{FF2B5EF4-FFF2-40B4-BE49-F238E27FC236}">
                <a16:creationId xmlns:a16="http://schemas.microsoft.com/office/drawing/2014/main" id="{A6900C0C-8F72-5D43-B88A-2F92C1D0CBF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18891" y="5031181"/>
            <a:ext cx="2504938" cy="2504938"/>
          </a:xfrm>
          <a:prstGeom prst="rect">
            <a:avLst/>
          </a:prstGeom>
        </p:spPr>
      </p:pic>
      <p:sp>
        <p:nvSpPr>
          <p:cNvPr id="6" name="TextBox 5">
            <a:extLst>
              <a:ext uri="{FF2B5EF4-FFF2-40B4-BE49-F238E27FC236}">
                <a16:creationId xmlns:a16="http://schemas.microsoft.com/office/drawing/2014/main" id="{34E9B047-A6EE-4348-AF62-4F8E3BF13F59}"/>
              </a:ext>
            </a:extLst>
          </p:cNvPr>
          <p:cNvSpPr txBox="1"/>
          <p:nvPr/>
        </p:nvSpPr>
        <p:spPr>
          <a:xfrm>
            <a:off x="9433560" y="7301614"/>
            <a:ext cx="5745480" cy="978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rtlCol="0">
            <a:spAutoFit/>
          </a:bodyPr>
          <a:lstStyle/>
          <a:p>
            <a:pPr marL="0" marR="0" lvl="0" indent="0" algn="ctr" defTabSz="457200" rtl="0" eaLnBrk="1" fontAlgn="auto" latinLnBrk="0" hangingPunct="0">
              <a:lnSpc>
                <a:spcPct val="130000"/>
              </a:lnSpc>
              <a:spcBef>
                <a:spcPts val="0"/>
              </a:spcBef>
              <a:spcAft>
                <a:spcPts val="0"/>
              </a:spcAft>
              <a:buClrTx/>
              <a:buSzTx/>
              <a:buFontTx/>
              <a:buNone/>
              <a:tabLst/>
              <a:defRPr/>
            </a:pPr>
            <a:r>
              <a:rPr kumimoji="0" lang="sv-SE" sz="4800" i="0" u="none" strike="noStrike" kern="0" cap="none" spc="0" normalizeH="0" baseline="0" noProof="0" dirty="0">
                <a:ln>
                  <a:noFill/>
                </a:ln>
                <a:solidFill>
                  <a:srgbClr val="FFFFFF"/>
                </a:solidFill>
                <a:effectLst/>
                <a:uLnTx/>
                <a:uFillTx/>
                <a:latin typeface="+mn-lt"/>
                <a:ea typeface="Euclid Circular B Regular"/>
                <a:cs typeface="Euclid Circular B Regular"/>
                <a:sym typeface="Euclid Circular B Regular"/>
              </a:rPr>
              <a:t>Hållbart arbetsliv</a:t>
            </a:r>
          </a:p>
        </p:txBody>
      </p:sp>
      <p:sp>
        <p:nvSpPr>
          <p:cNvPr id="28" name="TextBox 27">
            <a:extLst>
              <a:ext uri="{FF2B5EF4-FFF2-40B4-BE49-F238E27FC236}">
                <a16:creationId xmlns:a16="http://schemas.microsoft.com/office/drawing/2014/main" id="{5A5799BF-AB61-4990-B492-DA6E6B9447F5}"/>
              </a:ext>
            </a:extLst>
          </p:cNvPr>
          <p:cNvSpPr txBox="1"/>
          <p:nvPr/>
        </p:nvSpPr>
        <p:spPr>
          <a:xfrm>
            <a:off x="4339900" y="7285884"/>
            <a:ext cx="5745480" cy="19391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rtlCol="0">
            <a:spAutoFit/>
          </a:bodyPr>
          <a:lstStyle/>
          <a:p>
            <a:pPr marL="0" marR="0" lvl="0" indent="0" algn="ctr" defTabSz="457200" rtl="0" eaLnBrk="1" fontAlgn="auto" latinLnBrk="0" hangingPunct="0">
              <a:lnSpc>
                <a:spcPct val="130000"/>
              </a:lnSpc>
              <a:spcBef>
                <a:spcPts val="0"/>
              </a:spcBef>
              <a:spcAft>
                <a:spcPts val="0"/>
              </a:spcAft>
              <a:buClrTx/>
              <a:buSzTx/>
              <a:buFontTx/>
              <a:buNone/>
              <a:tabLst/>
              <a:defRPr/>
            </a:pPr>
            <a:r>
              <a:rPr kumimoji="0" lang="sv-SE" sz="4800" b="0" u="none" strike="noStrike" kern="0" cap="none" spc="0" normalizeH="0" baseline="0" noProof="0" dirty="0">
                <a:ln>
                  <a:noFill/>
                </a:ln>
                <a:solidFill>
                  <a:srgbClr val="000000"/>
                </a:solidFill>
                <a:effectLst/>
                <a:uLnTx/>
                <a:uFillTx/>
                <a:latin typeface="+mn-lt"/>
                <a:ea typeface="Euclid Circular B Regular"/>
                <a:cs typeface="Arial" panose="020B0604020202020204" pitchFamily="34" charset="0"/>
                <a:sym typeface="Euclid Circular B Regular"/>
              </a:rPr>
              <a:t>Friska </a:t>
            </a:r>
            <a:br>
              <a:rPr kumimoji="0" lang="sv-SE" sz="4800" b="0" u="none" strike="noStrike" kern="0" cap="none" spc="0" normalizeH="0" baseline="0" noProof="0" dirty="0">
                <a:ln>
                  <a:noFill/>
                </a:ln>
                <a:solidFill>
                  <a:srgbClr val="000000"/>
                </a:solidFill>
                <a:effectLst/>
                <a:uLnTx/>
                <a:uFillTx/>
                <a:latin typeface="+mn-lt"/>
                <a:ea typeface="Euclid Circular B Regular"/>
                <a:cs typeface="Arial" panose="020B0604020202020204" pitchFamily="34" charset="0"/>
                <a:sym typeface="Euclid Circular B Regular"/>
              </a:rPr>
            </a:br>
            <a:r>
              <a:rPr kumimoji="0" lang="sv-SE" sz="4800" b="0" u="none" strike="noStrike" kern="0" cap="none" spc="0" normalizeH="0" baseline="0" noProof="0" dirty="0">
                <a:ln>
                  <a:noFill/>
                </a:ln>
                <a:solidFill>
                  <a:srgbClr val="000000"/>
                </a:solidFill>
                <a:effectLst/>
                <a:uLnTx/>
                <a:uFillTx/>
                <a:latin typeface="+mn-lt"/>
                <a:ea typeface="Euclid Circular B Regular"/>
                <a:cs typeface="Arial" panose="020B0604020202020204" pitchFamily="34" charset="0"/>
                <a:sym typeface="Euclid Circular B Regular"/>
              </a:rPr>
              <a:t>arbetsplatser</a:t>
            </a:r>
          </a:p>
        </p:txBody>
      </p:sp>
      <p:sp>
        <p:nvSpPr>
          <p:cNvPr id="29" name="TextBox 28">
            <a:extLst>
              <a:ext uri="{FF2B5EF4-FFF2-40B4-BE49-F238E27FC236}">
                <a16:creationId xmlns:a16="http://schemas.microsoft.com/office/drawing/2014/main" id="{0933EFA2-CECA-4F3E-8903-07287AC81F1E}"/>
              </a:ext>
            </a:extLst>
          </p:cNvPr>
          <p:cNvSpPr txBox="1"/>
          <p:nvPr/>
        </p:nvSpPr>
        <p:spPr>
          <a:xfrm>
            <a:off x="14298620" y="7285884"/>
            <a:ext cx="5745480" cy="193918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rtlCol="0">
            <a:spAutoFit/>
          </a:bodyPr>
          <a:lstStyle/>
          <a:p>
            <a:pPr marL="0" marR="0" lvl="0" indent="0" algn="ctr" defTabSz="457200" rtl="0" eaLnBrk="1" fontAlgn="auto" latinLnBrk="0" hangingPunct="0">
              <a:lnSpc>
                <a:spcPct val="130000"/>
              </a:lnSpc>
              <a:spcBef>
                <a:spcPts val="0"/>
              </a:spcBef>
              <a:spcAft>
                <a:spcPts val="0"/>
              </a:spcAft>
              <a:buClrTx/>
              <a:buSzTx/>
              <a:buFontTx/>
              <a:buNone/>
              <a:tabLst/>
              <a:defRPr/>
            </a:pPr>
            <a:r>
              <a:rPr kumimoji="0" lang="sv-SE" sz="4800" b="0" i="0" u="none" strike="noStrike" kern="0" cap="none" spc="0" normalizeH="0" baseline="0" noProof="0" dirty="0">
                <a:ln>
                  <a:noFill/>
                </a:ln>
                <a:solidFill>
                  <a:srgbClr val="000000"/>
                </a:solidFill>
                <a:effectLst/>
                <a:uLnTx/>
                <a:uFillTx/>
                <a:latin typeface="+mn-lt"/>
                <a:ea typeface="Euclid Circular B Regular"/>
                <a:cs typeface="Euclid Circular B Regular"/>
                <a:sym typeface="Euclid Circular B Regular"/>
              </a:rPr>
              <a:t>Engagerade arbetsplatser</a:t>
            </a:r>
          </a:p>
        </p:txBody>
      </p:sp>
      <p:sp>
        <p:nvSpPr>
          <p:cNvPr id="30" name="Rektangel: rundade hörn 1">
            <a:extLst>
              <a:ext uri="{FF2B5EF4-FFF2-40B4-BE49-F238E27FC236}">
                <a16:creationId xmlns:a16="http://schemas.microsoft.com/office/drawing/2014/main" id="{FF3D05D0-AAF2-604D-BE6D-BBA7135973FF}"/>
              </a:ext>
              <a:ext uri="{C183D7F6-B498-43B3-948B-1728B52AA6E4}">
                <adec:decorative xmlns:adec="http://schemas.microsoft.com/office/drawing/2017/decorative" val="1"/>
              </a:ext>
            </a:extLst>
          </p:cNvPr>
          <p:cNvSpPr/>
          <p:nvPr/>
        </p:nvSpPr>
        <p:spPr>
          <a:xfrm>
            <a:off x="1854183" y="10729257"/>
            <a:ext cx="4945406" cy="1808483"/>
          </a:xfrm>
          <a:prstGeom prst="roundRect">
            <a:avLst/>
          </a:prstGeom>
          <a:solidFill>
            <a:srgbClr val="EFE9D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sv-SE" sz="3200" b="0" i="0" u="none" strike="noStrike" kern="0" cap="none" spc="0" normalizeH="0" baseline="0" noProof="0">
              <a:ln>
                <a:noFill/>
              </a:ln>
              <a:solidFill>
                <a:srgbClr val="FFFFFF"/>
              </a:solidFill>
              <a:effectLst/>
              <a:uLnTx/>
              <a:uFillTx/>
              <a:latin typeface="Arial" panose="020B0604020202020204"/>
              <a:ea typeface="+mn-ea"/>
              <a:cs typeface="+mn-cs"/>
              <a:sym typeface="Helvetica Neue Medium"/>
            </a:endParaRPr>
          </a:p>
        </p:txBody>
      </p:sp>
      <p:sp>
        <p:nvSpPr>
          <p:cNvPr id="31" name="Rektangel: rundade hörn 1">
            <a:extLst>
              <a:ext uri="{FF2B5EF4-FFF2-40B4-BE49-F238E27FC236}">
                <a16:creationId xmlns:a16="http://schemas.microsoft.com/office/drawing/2014/main" id="{60F5F372-B183-E64A-A0C9-F423433D5561}"/>
              </a:ext>
              <a:ext uri="{C183D7F6-B498-43B3-948B-1728B52AA6E4}">
                <adec:decorative xmlns:adec="http://schemas.microsoft.com/office/drawing/2017/decorative" val="1"/>
              </a:ext>
            </a:extLst>
          </p:cNvPr>
          <p:cNvSpPr/>
          <p:nvPr/>
        </p:nvSpPr>
        <p:spPr>
          <a:xfrm>
            <a:off x="7097592" y="10729257"/>
            <a:ext cx="4945406" cy="1808483"/>
          </a:xfrm>
          <a:prstGeom prst="roundRect">
            <a:avLst/>
          </a:prstGeom>
          <a:solidFill>
            <a:srgbClr val="EFE9D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sv-SE" sz="3200" b="0" i="0" u="none" strike="noStrike" kern="0" cap="none" spc="0" normalizeH="0" baseline="0" noProof="0">
              <a:ln>
                <a:noFill/>
              </a:ln>
              <a:solidFill>
                <a:srgbClr val="FFFFFF"/>
              </a:solidFill>
              <a:effectLst/>
              <a:uLnTx/>
              <a:uFillTx/>
              <a:latin typeface="Arial" panose="020B0604020202020204"/>
              <a:ea typeface="+mn-ea"/>
              <a:cs typeface="+mn-cs"/>
              <a:sym typeface="Helvetica Neue Medium"/>
            </a:endParaRPr>
          </a:p>
        </p:txBody>
      </p:sp>
      <p:sp>
        <p:nvSpPr>
          <p:cNvPr id="32" name="Rektangel: rundade hörn 1">
            <a:extLst>
              <a:ext uri="{FF2B5EF4-FFF2-40B4-BE49-F238E27FC236}">
                <a16:creationId xmlns:a16="http://schemas.microsoft.com/office/drawing/2014/main" id="{2E4F5F19-CCBE-F647-9C49-A627412F0103}"/>
              </a:ext>
              <a:ext uri="{C183D7F6-B498-43B3-948B-1728B52AA6E4}">
                <adec:decorative xmlns:adec="http://schemas.microsoft.com/office/drawing/2017/decorative" val="1"/>
              </a:ext>
            </a:extLst>
          </p:cNvPr>
          <p:cNvSpPr/>
          <p:nvPr/>
        </p:nvSpPr>
        <p:spPr>
          <a:xfrm>
            <a:off x="12341001" y="10729257"/>
            <a:ext cx="4945406" cy="1808483"/>
          </a:xfrm>
          <a:prstGeom prst="roundRect">
            <a:avLst/>
          </a:prstGeom>
          <a:solidFill>
            <a:srgbClr val="EFE9D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sv-SE" sz="3200" b="0" i="0" u="none" strike="noStrike" kern="0" cap="none" spc="0" normalizeH="0" baseline="0" noProof="0">
              <a:ln>
                <a:noFill/>
              </a:ln>
              <a:solidFill>
                <a:srgbClr val="FFFFFF"/>
              </a:solidFill>
              <a:effectLst/>
              <a:uLnTx/>
              <a:uFillTx/>
              <a:latin typeface="Arial" panose="020B0604020202020204"/>
              <a:ea typeface="+mn-ea"/>
              <a:cs typeface="+mn-cs"/>
              <a:sym typeface="Helvetica Neue Medium"/>
            </a:endParaRPr>
          </a:p>
        </p:txBody>
      </p:sp>
      <p:sp>
        <p:nvSpPr>
          <p:cNvPr id="33" name="Rektangel: rundade hörn 1">
            <a:extLst>
              <a:ext uri="{FF2B5EF4-FFF2-40B4-BE49-F238E27FC236}">
                <a16:creationId xmlns:a16="http://schemas.microsoft.com/office/drawing/2014/main" id="{0D4E72E9-B0F3-1343-898E-11CFB4ED5A5C}"/>
              </a:ext>
              <a:ext uri="{C183D7F6-B498-43B3-948B-1728B52AA6E4}">
                <adec:decorative xmlns:adec="http://schemas.microsoft.com/office/drawing/2017/decorative" val="1"/>
              </a:ext>
            </a:extLst>
          </p:cNvPr>
          <p:cNvSpPr/>
          <p:nvPr/>
        </p:nvSpPr>
        <p:spPr>
          <a:xfrm>
            <a:off x="17584411" y="10729257"/>
            <a:ext cx="4945406" cy="1808483"/>
          </a:xfrm>
          <a:prstGeom prst="roundRect">
            <a:avLst/>
          </a:prstGeom>
          <a:solidFill>
            <a:srgbClr val="EFE9D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sv-SE" sz="3200" b="0" i="0" u="none" strike="noStrike" kern="0" cap="none" spc="0" normalizeH="0" baseline="0" noProof="0">
              <a:ln>
                <a:noFill/>
              </a:ln>
              <a:solidFill>
                <a:srgbClr val="FFFFFF"/>
              </a:solidFill>
              <a:effectLst/>
              <a:uLnTx/>
              <a:uFillTx/>
              <a:latin typeface="Arial" panose="020B0604020202020204"/>
              <a:ea typeface="+mn-ea"/>
              <a:cs typeface="+mn-cs"/>
              <a:sym typeface="Helvetica Neue Medium"/>
            </a:endParaRPr>
          </a:p>
        </p:txBody>
      </p:sp>
      <p:sp>
        <p:nvSpPr>
          <p:cNvPr id="34" name="textruta 2">
            <a:extLst>
              <a:ext uri="{FF2B5EF4-FFF2-40B4-BE49-F238E27FC236}">
                <a16:creationId xmlns:a16="http://schemas.microsoft.com/office/drawing/2014/main" id="{B1B7F51A-D404-0F4A-9431-8BF4A9BB6028}"/>
              </a:ext>
            </a:extLst>
          </p:cNvPr>
          <p:cNvSpPr txBox="1"/>
          <p:nvPr/>
        </p:nvSpPr>
        <p:spPr>
          <a:xfrm>
            <a:off x="1854183" y="11089759"/>
            <a:ext cx="4945405" cy="10874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v-SE" sz="3200" b="0" i="0" u="none" strike="noStrike" kern="0" cap="none" spc="0" normalizeH="0" baseline="0" noProof="0" dirty="0">
                <a:ln>
                  <a:noFill/>
                </a:ln>
                <a:solidFill>
                  <a:srgbClr val="000000"/>
                </a:solidFill>
                <a:effectLst/>
                <a:uLnTx/>
                <a:uFillTx/>
                <a:latin typeface="+mn-lt"/>
                <a:sym typeface="Helvetica Neue Medium"/>
              </a:rPr>
              <a:t>Efterhjälpande insatser för återgång i arbete</a:t>
            </a:r>
          </a:p>
        </p:txBody>
      </p:sp>
      <p:sp>
        <p:nvSpPr>
          <p:cNvPr id="35" name="textruta 2">
            <a:extLst>
              <a:ext uri="{FF2B5EF4-FFF2-40B4-BE49-F238E27FC236}">
                <a16:creationId xmlns:a16="http://schemas.microsoft.com/office/drawing/2014/main" id="{7093D659-67E4-434A-9566-003A2BB817FB}"/>
              </a:ext>
            </a:extLst>
          </p:cNvPr>
          <p:cNvSpPr txBox="1"/>
          <p:nvPr/>
        </p:nvSpPr>
        <p:spPr>
          <a:xfrm>
            <a:off x="7097591" y="11089759"/>
            <a:ext cx="4945405" cy="10874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000000"/>
                </a:solidFill>
                <a:effectLst/>
                <a:uLnTx/>
                <a:uFillTx/>
                <a:latin typeface="+mn-lt"/>
                <a:sym typeface="Helvetica Neue Medium"/>
              </a:rPr>
              <a:t>Förebyggande insatser för att motverka ohälsa</a:t>
            </a:r>
          </a:p>
        </p:txBody>
      </p:sp>
      <p:sp>
        <p:nvSpPr>
          <p:cNvPr id="36" name="textruta 2">
            <a:extLst>
              <a:ext uri="{FF2B5EF4-FFF2-40B4-BE49-F238E27FC236}">
                <a16:creationId xmlns:a16="http://schemas.microsoft.com/office/drawing/2014/main" id="{30DACD9D-94F3-F441-87A0-87663B2177EF}"/>
              </a:ext>
            </a:extLst>
          </p:cNvPr>
          <p:cNvSpPr txBox="1"/>
          <p:nvPr/>
        </p:nvSpPr>
        <p:spPr>
          <a:xfrm>
            <a:off x="12340999" y="11089759"/>
            <a:ext cx="4945405" cy="10874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v-SE" sz="3200" b="0" i="0" u="none" strike="noStrike" kern="0" cap="none" spc="0" normalizeH="0" baseline="0" noProof="0" dirty="0">
                <a:ln>
                  <a:noFill/>
                </a:ln>
                <a:solidFill>
                  <a:srgbClr val="000000"/>
                </a:solidFill>
                <a:effectLst/>
                <a:uLnTx/>
                <a:uFillTx/>
                <a:latin typeface="+mn-lt"/>
                <a:sym typeface="Helvetica Neue Medium"/>
              </a:rPr>
              <a:t>Främjande insatser för </a:t>
            </a:r>
            <a:br>
              <a:rPr kumimoji="0" lang="sv-SE" sz="3200" b="0" i="0" u="none" strike="noStrike" kern="0" cap="none" spc="0" normalizeH="0" baseline="0" noProof="0" dirty="0">
                <a:ln>
                  <a:noFill/>
                </a:ln>
                <a:solidFill>
                  <a:srgbClr val="000000"/>
                </a:solidFill>
                <a:effectLst/>
                <a:uLnTx/>
                <a:uFillTx/>
                <a:latin typeface="+mn-lt"/>
                <a:sym typeface="Helvetica Neue Medium"/>
              </a:rPr>
            </a:br>
            <a:r>
              <a:rPr kumimoji="0" lang="sv-SE" sz="3200" b="0" i="0" u="none" strike="noStrike" kern="0" cap="none" spc="0" normalizeH="0" baseline="0" noProof="0" dirty="0">
                <a:ln>
                  <a:noFill/>
                </a:ln>
                <a:solidFill>
                  <a:srgbClr val="000000"/>
                </a:solidFill>
                <a:effectLst/>
                <a:uLnTx/>
                <a:uFillTx/>
                <a:latin typeface="+mn-lt"/>
                <a:sym typeface="Helvetica Neue Medium"/>
              </a:rPr>
              <a:t>att skapa engagemang</a:t>
            </a:r>
          </a:p>
        </p:txBody>
      </p:sp>
      <p:sp>
        <p:nvSpPr>
          <p:cNvPr id="37" name="textruta 2">
            <a:extLst>
              <a:ext uri="{FF2B5EF4-FFF2-40B4-BE49-F238E27FC236}">
                <a16:creationId xmlns:a16="http://schemas.microsoft.com/office/drawing/2014/main" id="{F9ABFB09-33EF-144A-825B-70E87C642663}"/>
              </a:ext>
            </a:extLst>
          </p:cNvPr>
          <p:cNvSpPr txBox="1"/>
          <p:nvPr/>
        </p:nvSpPr>
        <p:spPr>
          <a:xfrm>
            <a:off x="17571397" y="11089759"/>
            <a:ext cx="4945405" cy="10874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rtlCol="0">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v-SE" sz="3200" b="0" i="0" u="none" strike="noStrike" kern="0" cap="none" spc="0" normalizeH="0" baseline="0" noProof="0">
                <a:ln>
                  <a:noFill/>
                </a:ln>
                <a:solidFill>
                  <a:srgbClr val="000000"/>
                </a:solidFill>
                <a:effectLst/>
                <a:uLnTx/>
                <a:uFillTx/>
                <a:latin typeface="+mn-lt"/>
                <a:sym typeface="Helvetica Neue Medium"/>
              </a:rPr>
              <a:t>Utvecklande insatser för kontinuerligt lärande</a:t>
            </a:r>
          </a:p>
        </p:txBody>
      </p:sp>
    </p:spTree>
    <p:extLst>
      <p:ext uri="{BB962C8B-B14F-4D97-AF65-F5344CB8AC3E}">
        <p14:creationId xmlns:p14="http://schemas.microsoft.com/office/powerpoint/2010/main" val="428776055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BA2"/>
        </a:solidFill>
        <a:effectLst/>
      </p:bgPr>
    </p:bg>
    <p:spTree>
      <p:nvGrpSpPr>
        <p:cNvPr id="1" name=""/>
        <p:cNvGrpSpPr/>
        <p:nvPr/>
      </p:nvGrpSpPr>
      <p:grpSpPr>
        <a:xfrm>
          <a:off x="0" y="0"/>
          <a:ext cx="0" cy="0"/>
          <a:chOff x="0" y="0"/>
          <a:chExt cx="0" cy="0"/>
        </a:xfrm>
      </p:grpSpPr>
      <p:sp>
        <p:nvSpPr>
          <p:cNvPr id="7" name="En längre centrerad rubrik med ett streck som bryter av">
            <a:extLst>
              <a:ext uri="{FF2B5EF4-FFF2-40B4-BE49-F238E27FC236}">
                <a16:creationId xmlns:a16="http://schemas.microsoft.com/office/drawing/2014/main" id="{3F858110-0F25-7848-8751-4DDE30570FDF}"/>
              </a:ext>
            </a:extLst>
          </p:cNvPr>
          <p:cNvSpPr txBox="1">
            <a:spLocks noGrp="1"/>
          </p:cNvSpPr>
          <p:nvPr>
            <p:ph type="title" idx="4294967295"/>
          </p:nvPr>
        </p:nvSpPr>
        <p:spPr>
          <a:xfrm>
            <a:off x="5046000" y="3969598"/>
            <a:ext cx="14292000" cy="1210588"/>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ctr"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chemeClr val="bg1"/>
                </a:solidFill>
                <a:effectLst/>
                <a:uLnTx/>
                <a:uFillTx/>
                <a:latin typeface="+mj-lt"/>
                <a:ea typeface="Euclid Circular B SemiBold"/>
                <a:cs typeface="Euclid Circular B SemiBold"/>
                <a:sym typeface="Euclid Circular B SemiBold"/>
              </a:rPr>
              <a:t>Samskapat utvecklingsarbete</a:t>
            </a:r>
          </a:p>
        </p:txBody>
      </p:sp>
      <p:sp>
        <p:nvSpPr>
          <p:cNvPr id="8" name="Centrerad undertext i lite större storlek när man behöver att ett viktigt budskap ska ta lite extra plats.">
            <a:extLst>
              <a:ext uri="{FF2B5EF4-FFF2-40B4-BE49-F238E27FC236}">
                <a16:creationId xmlns:a16="http://schemas.microsoft.com/office/drawing/2014/main" id="{A41359BD-E316-B041-882F-486D5A9A3392}"/>
              </a:ext>
            </a:extLst>
          </p:cNvPr>
          <p:cNvSpPr txBox="1"/>
          <p:nvPr/>
        </p:nvSpPr>
        <p:spPr>
          <a:xfrm>
            <a:off x="5170113" y="7635384"/>
            <a:ext cx="14043775" cy="34265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457200">
              <a:lnSpc>
                <a:spcPct val="90000"/>
              </a:lnSpc>
              <a:spcBef>
                <a:spcPts val="2500"/>
              </a:spcBef>
              <a:defRPr sz="6000" b="0" spc="-119">
                <a:latin typeface="Euclid Circular B Regular"/>
                <a:ea typeface="Euclid Circular B Regular"/>
                <a:cs typeface="Euclid Circular B Regular"/>
                <a:sym typeface="Euclid Circular B Regular"/>
              </a:defRPr>
            </a:lvl1pPr>
          </a:lstStyle>
          <a:p>
            <a:r>
              <a:rPr lang="sv-SE" sz="4000" dirty="0">
                <a:solidFill>
                  <a:schemeClr val="bg1"/>
                </a:solidFill>
                <a:latin typeface="+mn-lt"/>
              </a:rPr>
              <a:t>Tjänsten Samskapat utvecklingsarbete ger tillgång till en metodik för att ta tillvara samlad kunskap och olika perspektiv inom organisationen eller arbetsgruppen. Genom att </a:t>
            </a:r>
            <a:r>
              <a:rPr lang="sv-SE" sz="4000" dirty="0" err="1">
                <a:solidFill>
                  <a:schemeClr val="bg1"/>
                </a:solidFill>
                <a:latin typeface="+mn-lt"/>
              </a:rPr>
              <a:t>samskapa</a:t>
            </a:r>
            <a:r>
              <a:rPr lang="sv-SE" sz="4000" dirty="0">
                <a:solidFill>
                  <a:schemeClr val="bg1"/>
                </a:solidFill>
                <a:latin typeface="+mn-lt"/>
              </a:rPr>
              <a:t> en gemensam bild av nuläget och generera idéer om hur fortsättningen ska se ut blir det möjligt att röra sig vidare </a:t>
            </a:r>
            <a:br>
              <a:rPr lang="sv-SE" sz="4000" dirty="0">
                <a:solidFill>
                  <a:schemeClr val="bg1"/>
                </a:solidFill>
                <a:latin typeface="+mn-lt"/>
              </a:rPr>
            </a:br>
            <a:r>
              <a:rPr lang="sv-SE" sz="4000" dirty="0">
                <a:solidFill>
                  <a:schemeClr val="bg1"/>
                </a:solidFill>
                <a:latin typeface="+mn-lt"/>
              </a:rPr>
              <a:t>i önskvärd riktning. </a:t>
            </a:r>
          </a:p>
        </p:txBody>
      </p:sp>
      <p:sp>
        <p:nvSpPr>
          <p:cNvPr id="9" name="Line">
            <a:extLst>
              <a:ext uri="{FF2B5EF4-FFF2-40B4-BE49-F238E27FC236}">
                <a16:creationId xmlns:a16="http://schemas.microsoft.com/office/drawing/2014/main" id="{5A7D6D6D-876D-E44D-AADE-602C4CAB8668}"/>
              </a:ext>
              <a:ext uri="{C183D7F6-B498-43B3-948B-1728B52AA6E4}">
                <adec:decorative xmlns:adec="http://schemas.microsoft.com/office/drawing/2017/decorative" val="1"/>
              </a:ext>
            </a:extLst>
          </p:cNvPr>
          <p:cNvSpPr/>
          <p:nvPr/>
        </p:nvSpPr>
        <p:spPr>
          <a:xfrm>
            <a:off x="11682732" y="6471284"/>
            <a:ext cx="1018537" cy="1"/>
          </a:xfrm>
          <a:prstGeom prst="line">
            <a:avLst/>
          </a:prstGeom>
          <a:ln w="114300">
            <a:solidFill>
              <a:srgbClr val="F7F5F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dirty="0">
              <a:latin typeface="+mn-lt"/>
            </a:endParaRPr>
          </a:p>
        </p:txBody>
      </p:sp>
    </p:spTree>
    <p:extLst>
      <p:ext uri="{BB962C8B-B14F-4D97-AF65-F5344CB8AC3E}">
        <p14:creationId xmlns:p14="http://schemas.microsoft.com/office/powerpoint/2010/main" val="246144661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n kort rubrik">
            <a:extLst>
              <a:ext uri="{FF2B5EF4-FFF2-40B4-BE49-F238E27FC236}">
                <a16:creationId xmlns:a16="http://schemas.microsoft.com/office/drawing/2014/main" id="{528BB5F8-239C-0346-A4EB-C94D1AFE54C2}"/>
              </a:ext>
            </a:extLst>
          </p:cNvPr>
          <p:cNvSpPr txBox="1">
            <a:spLocks noGrp="1"/>
          </p:cNvSpPr>
          <p:nvPr>
            <p:ph type="title" idx="4294967295"/>
          </p:nvPr>
        </p:nvSpPr>
        <p:spPr>
          <a:xfrm>
            <a:off x="1748229" y="2857799"/>
            <a:ext cx="10413215" cy="1210588"/>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rgbClr val="000000"/>
                </a:solidFill>
                <a:effectLst/>
                <a:uLnTx/>
                <a:uFillTx/>
                <a:latin typeface="+mn-lt"/>
                <a:ea typeface="Euclid Circular B SemiBold"/>
                <a:cs typeface="Euclid Circular B SemiBold"/>
                <a:sym typeface="Euclid Circular B SemiBold"/>
              </a:rPr>
              <a:t>Målgrupp för tjänsten</a:t>
            </a:r>
          </a:p>
        </p:txBody>
      </p:sp>
      <p:sp>
        <p:nvSpPr>
          <p:cNvPr id="7" name="Lorem ipsum dolor sit amet consectetur adipiscing elit. Phasellus gravida justo eget nislo ullam corper id ornare mi imperdiet. In placerat diam fermentum auctor ipsum vehicula lacinia metuso de vecchio.…">
            <a:extLst>
              <a:ext uri="{FF2B5EF4-FFF2-40B4-BE49-F238E27FC236}">
                <a16:creationId xmlns:a16="http://schemas.microsoft.com/office/drawing/2014/main" id="{4286E950-1EE1-1C43-BAC7-15B5D7BC8F97}"/>
              </a:ext>
            </a:extLst>
          </p:cNvPr>
          <p:cNvSpPr txBox="1"/>
          <p:nvPr/>
        </p:nvSpPr>
        <p:spPr>
          <a:xfrm>
            <a:off x="1818793" y="5220263"/>
            <a:ext cx="10413215" cy="1956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defTabSz="457200">
              <a:lnSpc>
                <a:spcPct val="130000"/>
              </a:lnSpc>
              <a:defRPr sz="2800" b="0">
                <a:latin typeface="Euclid Circular B Regular"/>
                <a:ea typeface="Euclid Circular B Regular"/>
                <a:cs typeface="Euclid Circular B Regular"/>
                <a:sym typeface="Euclid Circular B Regular"/>
              </a:defRPr>
            </a:pPr>
            <a:r>
              <a:rPr lang="sv-SE" sz="3200" b="0" dirty="0">
                <a:latin typeface="+mn-lt"/>
                <a:sym typeface="Euclid Circular B Regular"/>
              </a:rPr>
              <a:t>Tjänsten riktar sig till partsgemensamma grupper bestående av arbetsgivarföreträdare, chefer och </a:t>
            </a:r>
            <a:br>
              <a:rPr lang="sv-SE" sz="3200" b="0" dirty="0">
                <a:latin typeface="+mn-lt"/>
                <a:sym typeface="Euclid Circular B Regular"/>
              </a:rPr>
            </a:br>
            <a:r>
              <a:rPr lang="sv-SE" sz="3200" b="0" dirty="0">
                <a:latin typeface="+mn-lt"/>
                <a:sym typeface="Euclid Circular B Regular"/>
              </a:rPr>
              <a:t>HR-ansvariga samt fackliga företrädare.</a:t>
            </a:r>
            <a:endParaRPr lang="sv-SE" sz="3200" b="0" dirty="0">
              <a:latin typeface="+mn-lt"/>
              <a:ea typeface="Euclid Circular B Regular"/>
              <a:cs typeface="Euclid Circular B Regular"/>
              <a:sym typeface="Euclid Circular B Regular"/>
            </a:endParaRPr>
          </a:p>
        </p:txBody>
      </p:sp>
      <p:pic>
        <p:nvPicPr>
          <p:cNvPr id="8" name="Bildobjekt 4">
            <a:extLst>
              <a:ext uri="{FF2B5EF4-FFF2-40B4-BE49-F238E27FC236}">
                <a16:creationId xmlns:a16="http://schemas.microsoft.com/office/drawing/2014/main" id="{D33DC406-0CAE-4BD2-A80A-9D05BB75145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1283" y="0"/>
            <a:ext cx="10662716" cy="13716000"/>
          </a:xfrm>
          <a:prstGeom prst="rect">
            <a:avLst/>
          </a:prstGeom>
        </p:spPr>
      </p:pic>
    </p:spTree>
    <p:extLst>
      <p:ext uri="{BB962C8B-B14F-4D97-AF65-F5344CB8AC3E}">
        <p14:creationId xmlns:p14="http://schemas.microsoft.com/office/powerpoint/2010/main" val="111713142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488E"/>
        </a:solidFill>
        <a:effectLst/>
      </p:bgPr>
    </p:bg>
    <p:spTree>
      <p:nvGrpSpPr>
        <p:cNvPr id="1" name=""/>
        <p:cNvGrpSpPr/>
        <p:nvPr/>
      </p:nvGrpSpPr>
      <p:grpSpPr>
        <a:xfrm>
          <a:off x="0" y="0"/>
          <a:ext cx="0" cy="0"/>
          <a:chOff x="0" y="0"/>
          <a:chExt cx="0" cy="0"/>
        </a:xfrm>
      </p:grpSpPr>
      <p:sp>
        <p:nvSpPr>
          <p:cNvPr id="166" name="En längre vänsterställd rubrik på två rader med mörkblå bakgrund"/>
          <p:cNvSpPr txBox="1">
            <a:spLocks noGrp="1"/>
          </p:cNvSpPr>
          <p:nvPr>
            <p:ph type="title" idx="4294967295"/>
          </p:nvPr>
        </p:nvSpPr>
        <p:spPr>
          <a:xfrm>
            <a:off x="1768226" y="2857799"/>
            <a:ext cx="17729690" cy="1210588"/>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solidFill>
                  <a:srgbClr val="FFFFFF"/>
                </a:solidFill>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rgbClr val="FFFFFF"/>
                </a:solidFill>
                <a:effectLst/>
                <a:uLnTx/>
                <a:uFillTx/>
                <a:latin typeface="+mj-lt"/>
                <a:ea typeface="Euclid Circular B SemiBold"/>
                <a:cs typeface="Euclid Circular B SemiBold"/>
                <a:sym typeface="Euclid Circular B SemiBold"/>
              </a:rPr>
              <a:t>Tjänstens mål</a:t>
            </a:r>
          </a:p>
        </p:txBody>
      </p:sp>
      <p:sp>
        <p:nvSpPr>
          <p:cNvPr id="167" name="Lite större bullet points när man behöver det.…"/>
          <p:cNvSpPr txBox="1"/>
          <p:nvPr/>
        </p:nvSpPr>
        <p:spPr>
          <a:xfrm>
            <a:off x="1768227" y="5380585"/>
            <a:ext cx="19663024" cy="6227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lvl="0" algn="l" defTabSz="914377" hangingPunct="1">
              <a:spcBef>
                <a:spcPts val="1000"/>
              </a:spcBef>
              <a:spcAft>
                <a:spcPts val="600"/>
              </a:spcAft>
              <a:buClr>
                <a:srgbClr val="FDD1D1"/>
              </a:buClr>
              <a:defRPr/>
            </a:pPr>
            <a:r>
              <a:rPr lang="sv-SE" sz="5400" b="0" kern="1200" dirty="0">
                <a:solidFill>
                  <a:schemeClr val="bg1"/>
                </a:solidFill>
                <a:latin typeface="+mn-lt"/>
                <a:cs typeface="Arial" panose="020B0604020202020204" pitchFamily="34" charset="0"/>
                <a:sym typeface="Arial"/>
              </a:rPr>
              <a:t>En </a:t>
            </a:r>
            <a:r>
              <a:rPr lang="sv-SE" sz="5400" b="0" kern="1200" dirty="0">
                <a:solidFill>
                  <a:schemeClr val="bg1"/>
                </a:solidFill>
                <a:latin typeface="+mn-lt"/>
                <a:cs typeface="Arial" panose="020B0604020202020204" pitchFamily="34" charset="0"/>
              </a:rPr>
              <a:t>utvecklande </a:t>
            </a:r>
            <a:r>
              <a:rPr lang="sv-SE" sz="5400" b="0" kern="1200" dirty="0">
                <a:solidFill>
                  <a:schemeClr val="bg1"/>
                </a:solidFill>
                <a:latin typeface="+mn-lt"/>
                <a:cs typeface="Arial" panose="020B0604020202020204" pitchFamily="34" charset="0"/>
                <a:sym typeface="Arial"/>
              </a:rPr>
              <a:t>insats som bidrar till friska och engagerade arbetsplatser genom:</a:t>
            </a:r>
          </a:p>
          <a:p>
            <a:pPr marL="1314439" lvl="1" indent="-857250" algn="l" defTabSz="914377" hangingPunct="1">
              <a:spcBef>
                <a:spcPts val="600"/>
              </a:spcBef>
              <a:buClr>
                <a:srgbClr val="FDD1D1"/>
              </a:buClr>
              <a:buFont typeface="Arial" panose="020B0604020202020204" pitchFamily="34" charset="0"/>
              <a:buChar char="•"/>
              <a:defRPr/>
            </a:pPr>
            <a:r>
              <a:rPr lang="sv-SE" sz="5400" b="0" kern="1200" dirty="0">
                <a:solidFill>
                  <a:schemeClr val="bg1"/>
                </a:solidFill>
                <a:latin typeface="+mn-lt"/>
                <a:cs typeface="Arial" panose="020B0604020202020204" pitchFamily="34" charset="0"/>
                <a:sym typeface="Arial"/>
              </a:rPr>
              <a:t>Att ö</a:t>
            </a:r>
            <a:r>
              <a:rPr lang="sv-SE" sz="5400" b="0" kern="1200" dirty="0">
                <a:solidFill>
                  <a:schemeClr val="bg1"/>
                </a:solidFill>
                <a:latin typeface="+mn-lt"/>
                <a:cs typeface="Arial" panose="020B0604020202020204" pitchFamily="34" charset="0"/>
              </a:rPr>
              <a:t>ka förståelsen för helheten och delarna i en vald utmaning </a:t>
            </a:r>
          </a:p>
          <a:p>
            <a:pPr marL="1314439" lvl="1" indent="-857250" algn="l" defTabSz="914377" hangingPunct="1">
              <a:spcBef>
                <a:spcPts val="600"/>
              </a:spcBef>
              <a:buClr>
                <a:srgbClr val="FDD1D1"/>
              </a:buClr>
              <a:buFont typeface="Arial" panose="020B0604020202020204" pitchFamily="34" charset="0"/>
              <a:buChar char="•"/>
              <a:defRPr/>
            </a:pPr>
            <a:r>
              <a:rPr lang="sv-SE" sz="5400" b="0" kern="1200" dirty="0">
                <a:solidFill>
                  <a:schemeClr val="bg1"/>
                </a:solidFill>
                <a:latin typeface="+mn-lt"/>
                <a:cs typeface="Arial" panose="020B0604020202020204" pitchFamily="34" charset="0"/>
              </a:rPr>
              <a:t>Att öka delaktigheten och engagemanget</a:t>
            </a:r>
          </a:p>
          <a:p>
            <a:pPr marL="1314439" lvl="1" indent="-857250" algn="l" defTabSz="914377" hangingPunct="1">
              <a:spcBef>
                <a:spcPts val="600"/>
              </a:spcBef>
              <a:buClr>
                <a:srgbClr val="FDD1D1"/>
              </a:buClr>
              <a:buFont typeface="Arial" panose="020B0604020202020204" pitchFamily="34" charset="0"/>
              <a:buChar char="•"/>
              <a:defRPr/>
            </a:pPr>
            <a:r>
              <a:rPr lang="sv-SE" sz="5400" b="0" kern="1200" dirty="0">
                <a:solidFill>
                  <a:schemeClr val="bg1"/>
                </a:solidFill>
                <a:latin typeface="+mn-lt"/>
                <a:cs typeface="Arial" panose="020B0604020202020204" pitchFamily="34" charset="0"/>
              </a:rPr>
              <a:t>Att </a:t>
            </a:r>
            <a:r>
              <a:rPr lang="sv-SE" sz="5400" b="0" kern="1200" dirty="0" err="1">
                <a:solidFill>
                  <a:schemeClr val="bg1"/>
                </a:solidFill>
                <a:latin typeface="+mn-lt"/>
                <a:cs typeface="Arial" panose="020B0604020202020204" pitchFamily="34" charset="0"/>
              </a:rPr>
              <a:t>samskapa</a:t>
            </a:r>
            <a:r>
              <a:rPr lang="sv-SE" sz="5400" b="0" kern="1200" dirty="0">
                <a:solidFill>
                  <a:schemeClr val="bg1"/>
                </a:solidFill>
                <a:latin typeface="+mn-lt"/>
                <a:cs typeface="Arial" panose="020B0604020202020204" pitchFamily="34" charset="0"/>
              </a:rPr>
              <a:t> en handlingsplan för att adressera utmaningen i fokus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 12" descr="Illustration av processen för samskapat utvecklingsarbete i form av en loop.">
            <a:extLst>
              <a:ext uri="{FF2B5EF4-FFF2-40B4-BE49-F238E27FC236}">
                <a16:creationId xmlns:a16="http://schemas.microsoft.com/office/drawing/2014/main" id="{7C0233F7-5B5E-47B0-ACC7-0DE688B5301D}"/>
              </a:ext>
            </a:extLst>
          </p:cNvPr>
          <p:cNvGrpSpPr/>
          <p:nvPr/>
        </p:nvGrpSpPr>
        <p:grpSpPr>
          <a:xfrm>
            <a:off x="0" y="-2"/>
            <a:ext cx="24384000" cy="13716001"/>
            <a:chOff x="0" y="-2"/>
            <a:chExt cx="24384000" cy="13716001"/>
          </a:xfrm>
        </p:grpSpPr>
        <p:pic>
          <p:nvPicPr>
            <p:cNvPr id="6" name="Bildobjekt 5">
              <a:extLst>
                <a:ext uri="{FF2B5EF4-FFF2-40B4-BE49-F238E27FC236}">
                  <a16:creationId xmlns:a16="http://schemas.microsoft.com/office/drawing/2014/main" id="{BD31C74B-53C9-4E83-9A70-B38C4CB2C186}"/>
                </a:ext>
              </a:extLst>
            </p:cNvPr>
            <p:cNvPicPr>
              <a:picLocks noChangeAspect="1"/>
            </p:cNvPicPr>
            <p:nvPr/>
          </p:nvPicPr>
          <p:blipFill rotWithShape="1">
            <a:blip r:embed="rId3"/>
            <a:srcRect b="76869"/>
            <a:stretch/>
          </p:blipFill>
          <p:spPr>
            <a:xfrm>
              <a:off x="0" y="-2"/>
              <a:ext cx="24384000" cy="3172691"/>
            </a:xfrm>
            <a:prstGeom prst="rect">
              <a:avLst/>
            </a:prstGeom>
          </p:spPr>
        </p:pic>
        <p:pic>
          <p:nvPicPr>
            <p:cNvPr id="4" name="Bildobjekt 3">
              <a:extLst>
                <a:ext uri="{FF2B5EF4-FFF2-40B4-BE49-F238E27FC236}">
                  <a16:creationId xmlns:a16="http://schemas.microsoft.com/office/drawing/2014/main" id="{060C9C5F-46D3-460D-8CF8-E8CE78530D1A}"/>
                </a:ext>
              </a:extLst>
            </p:cNvPr>
            <p:cNvPicPr>
              <a:picLocks noChangeAspect="1"/>
            </p:cNvPicPr>
            <p:nvPr/>
          </p:nvPicPr>
          <p:blipFill rotWithShape="1">
            <a:blip r:embed="rId3"/>
            <a:srcRect b="7121"/>
            <a:stretch/>
          </p:blipFill>
          <p:spPr>
            <a:xfrm>
              <a:off x="0" y="976740"/>
              <a:ext cx="24384000" cy="12739259"/>
            </a:xfrm>
            <a:prstGeom prst="rect">
              <a:avLst/>
            </a:prstGeom>
          </p:spPr>
        </p:pic>
      </p:grpSp>
      <p:sp>
        <p:nvSpPr>
          <p:cNvPr id="5" name="En lång vänsterställd rubrik på två rader och tidslinje under">
            <a:extLst>
              <a:ext uri="{FF2B5EF4-FFF2-40B4-BE49-F238E27FC236}">
                <a16:creationId xmlns:a16="http://schemas.microsoft.com/office/drawing/2014/main" id="{DE4D6433-EC05-43AD-9CE5-7843376C08F9}"/>
              </a:ext>
            </a:extLst>
          </p:cNvPr>
          <p:cNvSpPr txBox="1">
            <a:spLocks noGrp="1"/>
          </p:cNvSpPr>
          <p:nvPr>
            <p:ph type="title" idx="4294967295"/>
          </p:nvPr>
        </p:nvSpPr>
        <p:spPr>
          <a:xfrm>
            <a:off x="1688655" y="2281324"/>
            <a:ext cx="16157050" cy="1210588"/>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en-GB" sz="8000" b="0" i="0" u="none" strike="noStrike" kern="0" cap="none" spc="-159" normalizeH="0" baseline="0" noProof="0" dirty="0">
                <a:ln>
                  <a:noFill/>
                </a:ln>
                <a:solidFill>
                  <a:srgbClr val="000000"/>
                </a:solidFill>
                <a:effectLst/>
                <a:uLnTx/>
                <a:uFillTx/>
                <a:latin typeface="Arial" panose="020B0604020202020204"/>
                <a:ea typeface="Euclid Circular B SemiBold"/>
                <a:cs typeface="Euclid Circular B SemiBold"/>
                <a:sym typeface="Euclid Circular B SemiBold"/>
              </a:rPr>
              <a:t>Tjänstens delar</a:t>
            </a:r>
          </a:p>
        </p:txBody>
      </p:sp>
      <p:sp>
        <p:nvSpPr>
          <p:cNvPr id="10" name="textruta 9">
            <a:extLst>
              <a:ext uri="{FF2B5EF4-FFF2-40B4-BE49-F238E27FC236}">
                <a16:creationId xmlns:a16="http://schemas.microsoft.com/office/drawing/2014/main" id="{17772308-9179-4920-8184-0770543BEF9A}"/>
              </a:ext>
            </a:extLst>
          </p:cNvPr>
          <p:cNvSpPr txBox="1"/>
          <p:nvPr/>
        </p:nvSpPr>
        <p:spPr>
          <a:xfrm>
            <a:off x="564250" y="4370353"/>
            <a:ext cx="4210493" cy="32288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spAutoFit/>
          </a:bodyPr>
          <a:lstStyle/>
          <a:p>
            <a:pPr marL="0" marR="0" lvl="0" indent="0" algn="l" defTabSz="825500" rtl="0" eaLnBrk="1" fontAlgn="base" latinLnBrk="0" hangingPunct="0">
              <a:lnSpc>
                <a:spcPct val="100000"/>
              </a:lnSpc>
              <a:spcBef>
                <a:spcPts val="0"/>
              </a:spcBef>
              <a:spcAft>
                <a:spcPts val="0"/>
              </a:spcAft>
              <a:buClrTx/>
              <a:buSzTx/>
              <a:buFontTx/>
              <a:buNone/>
              <a:tabLst/>
              <a:defRPr/>
            </a:pPr>
            <a:r>
              <a:rPr kumimoji="0" lang="sv-SE" sz="2400" b="1" i="0" u="none" strike="noStrike" kern="0" cap="none" spc="0" normalizeH="0" baseline="0" noProof="0" dirty="0">
                <a:ln>
                  <a:noFill/>
                </a:ln>
                <a:solidFill>
                  <a:srgbClr val="000000"/>
                </a:solidFill>
                <a:effectLst/>
                <a:uLnTx/>
                <a:uFillTx/>
                <a:latin typeface="Arial" panose="020B0604020202020204"/>
                <a:sym typeface="Helvetica Neue"/>
              </a:rPr>
              <a:t>Steg 1</a:t>
            </a:r>
            <a:r>
              <a:rPr kumimoji="0" lang="en-US" sz="2400" b="0" i="0" u="none" strike="noStrike" kern="0" cap="none" spc="0" normalizeH="0" baseline="0" noProof="0" dirty="0">
                <a:ln>
                  <a:noFill/>
                </a:ln>
                <a:solidFill>
                  <a:srgbClr val="000000"/>
                </a:solidFill>
                <a:effectLst/>
                <a:uLnTx/>
                <a:uFillTx/>
                <a:latin typeface="Arial" panose="020B0604020202020204"/>
                <a:sym typeface="Helvetica Neue"/>
              </a:rPr>
              <a:t>​</a:t>
            </a:r>
          </a:p>
          <a:p>
            <a:pPr marL="0" marR="0" lvl="0" indent="0" algn="l" defTabSz="825500" rtl="0" eaLnBrk="1" fontAlgn="base" latinLnBrk="0" hangingPunct="0">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Syftet är att identifiera och  förankra en utmaning att fokusera på </a:t>
            </a:r>
            <a:b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b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samt bestämma vilka </a:t>
            </a:r>
            <a:b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b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som bör involveras. </a:t>
            </a:r>
          </a:p>
          <a:p>
            <a:pPr marL="0" marR="0" lvl="0" indent="0" algn="l" defTabSz="457200" rtl="0" eaLnBrk="1" fontAlgn="auto" latinLnBrk="0" hangingPunct="0">
              <a:lnSpc>
                <a:spcPct val="130000"/>
              </a:lnSpc>
              <a:spcBef>
                <a:spcPts val="0"/>
              </a:spcBef>
              <a:spcAft>
                <a:spcPts val="0"/>
              </a:spcAft>
              <a:buClrTx/>
              <a:buSzTx/>
              <a:buFontTx/>
              <a:buNone/>
              <a:tabLst/>
              <a:defRPr/>
            </a:pPr>
            <a:endParaRPr kumimoji="0" lang="sv-SE" sz="2400" b="0" i="0" u="none" strike="noStrike" kern="0" cap="none" spc="0" normalizeH="0" baseline="0" noProof="0" dirty="0">
              <a:ln>
                <a:noFill/>
              </a:ln>
              <a:solidFill>
                <a:srgbClr val="000000"/>
              </a:solidFill>
              <a:effectLst/>
              <a:uLnTx/>
              <a:uFillTx/>
              <a:latin typeface="Arial" panose="020B0604020202020204"/>
              <a:ea typeface="Euclid Circular B Regular"/>
              <a:cs typeface="Euclid Circular B Regular"/>
              <a:sym typeface="Euclid Circular B Regular"/>
            </a:endParaRPr>
          </a:p>
          <a:p>
            <a:pPr marL="0" marR="0" lvl="0" indent="0" algn="l" defTabSz="457200" rtl="0" eaLnBrk="1" fontAlgn="auto" latinLnBrk="0" hangingPunct="0">
              <a:lnSpc>
                <a:spcPct val="130000"/>
              </a:lnSpc>
              <a:spcBef>
                <a:spcPts val="0"/>
              </a:spcBef>
              <a:spcAft>
                <a:spcPts val="0"/>
              </a:spcAft>
              <a:buClrTx/>
              <a:buSzTx/>
              <a:buFontTx/>
              <a:buNone/>
              <a:tabLst/>
              <a:defRPr/>
            </a:pPr>
            <a:endParaRPr kumimoji="0" lang="sv-SE" sz="2400" b="0" i="0" u="none" strike="noStrike" kern="0" cap="none" spc="0" normalizeH="0" baseline="0" noProof="0" dirty="0">
              <a:ln>
                <a:noFill/>
              </a:ln>
              <a:solidFill>
                <a:srgbClr val="000000"/>
              </a:solidFill>
              <a:effectLst/>
              <a:uLnTx/>
              <a:uFillTx/>
              <a:latin typeface="Arial" panose="020B0604020202020204"/>
              <a:ea typeface="Euclid Circular B Regular"/>
              <a:cs typeface="Euclid Circular B Regular"/>
              <a:sym typeface="Euclid Circular B Regular"/>
            </a:endParaRPr>
          </a:p>
        </p:txBody>
      </p:sp>
      <p:sp>
        <p:nvSpPr>
          <p:cNvPr id="11" name="textruta 10">
            <a:extLst>
              <a:ext uri="{FF2B5EF4-FFF2-40B4-BE49-F238E27FC236}">
                <a16:creationId xmlns:a16="http://schemas.microsoft.com/office/drawing/2014/main" id="{5F8E1AA6-A767-494C-AFCA-86BA0C5C2994}"/>
              </a:ext>
            </a:extLst>
          </p:cNvPr>
          <p:cNvSpPr txBox="1"/>
          <p:nvPr/>
        </p:nvSpPr>
        <p:spPr>
          <a:xfrm>
            <a:off x="16098741" y="6646438"/>
            <a:ext cx="4210493" cy="3532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spAutoFit/>
          </a:bodyPr>
          <a:lstStyle/>
          <a:p>
            <a:pPr marL="0" marR="0" lvl="0" indent="0" algn="l" defTabSz="825500" rtl="0" eaLnBrk="1" fontAlgn="base" latinLnBrk="0" hangingPunct="0">
              <a:lnSpc>
                <a:spcPct val="100000"/>
              </a:lnSpc>
              <a:spcBef>
                <a:spcPts val="0"/>
              </a:spcBef>
              <a:spcAft>
                <a:spcPts val="0"/>
              </a:spcAft>
              <a:buClrTx/>
              <a:buSzTx/>
              <a:buFontTx/>
              <a:buNone/>
              <a:tabLst/>
              <a:defRPr/>
            </a:pPr>
            <a:r>
              <a:rPr kumimoji="0" lang="sv-SE" sz="2400" b="1" i="0" u="none" strike="noStrike" kern="0" cap="none" spc="0" normalizeH="0" baseline="0" noProof="0" dirty="0">
                <a:ln>
                  <a:noFill/>
                </a:ln>
                <a:solidFill>
                  <a:srgbClr val="000000"/>
                </a:solidFill>
                <a:effectLst/>
                <a:uLnTx/>
                <a:uFillTx/>
                <a:latin typeface="Arial" panose="020B0604020202020204"/>
                <a:sym typeface="Helvetica Neue"/>
              </a:rPr>
              <a:t>Steg 2</a:t>
            </a:r>
            <a:r>
              <a:rPr kumimoji="0" lang="en-US" sz="2400" b="1" i="0" u="none" strike="noStrike" kern="0" cap="none" spc="0" normalizeH="0" baseline="0" noProof="0" dirty="0">
                <a:ln>
                  <a:noFill/>
                </a:ln>
                <a:solidFill>
                  <a:srgbClr val="000000"/>
                </a:solidFill>
                <a:effectLst/>
                <a:uLnTx/>
                <a:uFillTx/>
                <a:latin typeface="Arial" panose="020B0604020202020204"/>
                <a:sym typeface="Helvetica Neue"/>
              </a:rPr>
              <a:t>​</a:t>
            </a:r>
          </a:p>
          <a:p>
            <a:pPr marL="0" marR="0" lvl="0" indent="0" algn="l" defTabSz="825500" rtl="0" eaLnBrk="1" fontAlgn="base" latinLnBrk="0" hangingPunct="0">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Syftet är att skapa en gemensam, perspektivrik </a:t>
            </a:r>
            <a:b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b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bild av nuläget och komplettera denna </a:t>
            </a:r>
            <a:b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b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med ny kunskap.</a:t>
            </a:r>
          </a:p>
          <a:p>
            <a:pPr marL="0" marR="0" lvl="0" indent="0" algn="l" defTabSz="457200" rtl="0" eaLnBrk="1" fontAlgn="auto" latinLnBrk="0" hangingPunct="0">
              <a:lnSpc>
                <a:spcPct val="130000"/>
              </a:lnSpc>
              <a:spcBef>
                <a:spcPts val="0"/>
              </a:spcBef>
              <a:spcAft>
                <a:spcPts val="0"/>
              </a:spcAft>
              <a:buClrTx/>
              <a:buSzTx/>
              <a:buFontTx/>
              <a:buNone/>
              <a:tabLst/>
              <a:defRPr/>
            </a:pPr>
            <a:endParaRPr kumimoji="0" lang="sv-SE" sz="3200" b="0" i="0" u="none" strike="noStrike" kern="0" cap="none" spc="0" normalizeH="0" baseline="0" noProof="0" dirty="0">
              <a:ln>
                <a:noFill/>
              </a:ln>
              <a:solidFill>
                <a:srgbClr val="000000"/>
              </a:solidFill>
              <a:effectLst/>
              <a:uLnTx/>
              <a:uFillTx/>
              <a:latin typeface="Arial" panose="020B0604020202020204"/>
              <a:ea typeface="Euclid Circular B Regular"/>
              <a:cs typeface="Euclid Circular B Regular"/>
              <a:sym typeface="Euclid Circular B Regular"/>
            </a:endParaRPr>
          </a:p>
          <a:p>
            <a:pPr marL="0" marR="0" lvl="0" indent="0" algn="l" defTabSz="457200" rtl="0" eaLnBrk="1" fontAlgn="auto" latinLnBrk="0" hangingPunct="0">
              <a:lnSpc>
                <a:spcPct val="130000"/>
              </a:lnSpc>
              <a:spcBef>
                <a:spcPts val="0"/>
              </a:spcBef>
              <a:spcAft>
                <a:spcPts val="0"/>
              </a:spcAft>
              <a:buClrTx/>
              <a:buSzTx/>
              <a:buFontTx/>
              <a:buNone/>
              <a:tabLst/>
              <a:defRPr/>
            </a:pPr>
            <a:endParaRPr kumimoji="0" lang="sv-SE" sz="3200" b="0" i="0" u="none" strike="noStrike" kern="0" cap="none" spc="0" normalizeH="0" baseline="0" noProof="0" dirty="0">
              <a:ln>
                <a:noFill/>
              </a:ln>
              <a:solidFill>
                <a:srgbClr val="000000"/>
              </a:solidFill>
              <a:effectLst/>
              <a:uLnTx/>
              <a:uFillTx/>
              <a:latin typeface="Arial" panose="020B0604020202020204"/>
              <a:ea typeface="Euclid Circular B Regular"/>
              <a:cs typeface="Euclid Circular B Regular"/>
              <a:sym typeface="Euclid Circular B Regular"/>
            </a:endParaRPr>
          </a:p>
        </p:txBody>
      </p:sp>
      <p:sp>
        <p:nvSpPr>
          <p:cNvPr id="12" name="textruta 11">
            <a:extLst>
              <a:ext uri="{FF2B5EF4-FFF2-40B4-BE49-F238E27FC236}">
                <a16:creationId xmlns:a16="http://schemas.microsoft.com/office/drawing/2014/main" id="{9D74345E-9785-4084-B720-17FC776E36AE}"/>
              </a:ext>
            </a:extLst>
          </p:cNvPr>
          <p:cNvSpPr txBox="1"/>
          <p:nvPr/>
        </p:nvSpPr>
        <p:spPr>
          <a:xfrm>
            <a:off x="13279796" y="10730882"/>
            <a:ext cx="4210493" cy="2318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sv-SE" sz="2400" b="1" i="0" u="none" strike="noStrike" kern="0" cap="none" spc="0" normalizeH="0" baseline="0" noProof="0" dirty="0">
                <a:ln>
                  <a:noFill/>
                </a:ln>
                <a:solidFill>
                  <a:srgbClr val="000000"/>
                </a:solidFill>
                <a:effectLst/>
                <a:uLnTx/>
                <a:uFillTx/>
                <a:latin typeface="Arial" panose="020B0604020202020204"/>
                <a:sym typeface="Helvetica Neue"/>
              </a:rPr>
              <a:t>Steg 3​</a:t>
            </a:r>
            <a:b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b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Välja ut angelägna  frågeställningar och fördjupa förståelsen för konsekvenser och samband för att hitta rätt fokus. </a:t>
            </a:r>
            <a:endParaRPr kumimoji="0" lang="sv-SE" sz="3200" b="0" i="0" u="none" strike="noStrike" kern="0" cap="none" spc="0" normalizeH="0" baseline="0" noProof="0" dirty="0">
              <a:ln>
                <a:noFill/>
              </a:ln>
              <a:solidFill>
                <a:srgbClr val="000000"/>
              </a:solidFill>
              <a:effectLst/>
              <a:uLnTx/>
              <a:uFillTx/>
              <a:latin typeface="Arial" panose="020B0604020202020204"/>
              <a:ea typeface="Euclid Circular B Regular"/>
              <a:cs typeface="Euclid Circular B Regular"/>
              <a:sym typeface="Euclid Circular B Regular"/>
            </a:endParaRPr>
          </a:p>
        </p:txBody>
      </p:sp>
      <p:sp>
        <p:nvSpPr>
          <p:cNvPr id="9" name="textruta 8">
            <a:extLst>
              <a:ext uri="{FF2B5EF4-FFF2-40B4-BE49-F238E27FC236}">
                <a16:creationId xmlns:a16="http://schemas.microsoft.com/office/drawing/2014/main" id="{EA162D5C-D888-47F3-B3F8-4A5605B63AE6}"/>
              </a:ext>
            </a:extLst>
          </p:cNvPr>
          <p:cNvSpPr txBox="1"/>
          <p:nvPr/>
        </p:nvSpPr>
        <p:spPr>
          <a:xfrm>
            <a:off x="4540814" y="6607909"/>
            <a:ext cx="4210493" cy="35323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spAutoFit/>
          </a:bodyPr>
          <a:lstStyle/>
          <a:p>
            <a:pPr marL="0" marR="0" lvl="0" indent="0" algn="l" defTabSz="825500" rtl="0" eaLnBrk="1" fontAlgn="base" latinLnBrk="0" hangingPunct="0">
              <a:lnSpc>
                <a:spcPct val="100000"/>
              </a:lnSpc>
              <a:spcBef>
                <a:spcPts val="0"/>
              </a:spcBef>
              <a:spcAft>
                <a:spcPts val="0"/>
              </a:spcAft>
              <a:buClrTx/>
              <a:buSzTx/>
              <a:buFontTx/>
              <a:buNone/>
              <a:tabLst/>
              <a:defRPr/>
            </a:pPr>
            <a:r>
              <a:rPr kumimoji="0" lang="sv-SE" sz="2400" b="1" i="0" u="none" strike="noStrike" kern="0" cap="none" spc="0" normalizeH="0" baseline="0" noProof="0" dirty="0">
                <a:ln>
                  <a:noFill/>
                </a:ln>
                <a:solidFill>
                  <a:srgbClr val="000000"/>
                </a:solidFill>
                <a:effectLst/>
                <a:uLnTx/>
                <a:uFillTx/>
                <a:latin typeface="Arial" panose="020B0604020202020204"/>
                <a:sym typeface="Helvetica Neue"/>
              </a:rPr>
              <a:t>Steg 4​</a:t>
            </a:r>
          </a:p>
          <a:p>
            <a:pPr marL="0" marR="0" lvl="0" indent="0" algn="l" defTabSz="825500" rtl="0" eaLnBrk="1" fontAlgn="base" latinLnBrk="0" hangingPunct="0">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Syftet är att generera idéer och utifrån feedback utveckla dessa tillräckligt för att kunna testa att genomföra dem i praktiken. </a:t>
            </a:r>
          </a:p>
          <a:p>
            <a:pPr marL="0" marR="0" lvl="0" indent="0" algn="l" defTabSz="457200" rtl="0" eaLnBrk="1" fontAlgn="auto" latinLnBrk="0" hangingPunct="0">
              <a:lnSpc>
                <a:spcPct val="130000"/>
              </a:lnSpc>
              <a:spcBef>
                <a:spcPts val="0"/>
              </a:spcBef>
              <a:spcAft>
                <a:spcPts val="0"/>
              </a:spcAft>
              <a:buClrTx/>
              <a:buSzTx/>
              <a:buFontTx/>
              <a:buNone/>
              <a:tabLst/>
              <a:defRPr/>
            </a:pPr>
            <a:endParaRPr kumimoji="0" lang="sv-SE" sz="3200" b="0" i="0" u="none" strike="noStrike" kern="0" cap="none" spc="0" normalizeH="0" baseline="0" noProof="0" dirty="0">
              <a:ln>
                <a:noFill/>
              </a:ln>
              <a:solidFill>
                <a:srgbClr val="000000"/>
              </a:solidFill>
              <a:effectLst/>
              <a:uLnTx/>
              <a:uFillTx/>
              <a:latin typeface="Arial" panose="020B0604020202020204"/>
              <a:ea typeface="Euclid Circular B Regular"/>
              <a:cs typeface="Euclid Circular B Regular"/>
              <a:sym typeface="Euclid Circular B Regular"/>
            </a:endParaRPr>
          </a:p>
          <a:p>
            <a:pPr marL="0" marR="0" lvl="0" indent="0" algn="l" defTabSz="457200" rtl="0" eaLnBrk="1" fontAlgn="auto" latinLnBrk="0" hangingPunct="0">
              <a:lnSpc>
                <a:spcPct val="130000"/>
              </a:lnSpc>
              <a:spcBef>
                <a:spcPts val="0"/>
              </a:spcBef>
              <a:spcAft>
                <a:spcPts val="0"/>
              </a:spcAft>
              <a:buClrTx/>
              <a:buSzTx/>
              <a:buFontTx/>
              <a:buNone/>
              <a:tabLst/>
              <a:defRPr/>
            </a:pPr>
            <a:endParaRPr kumimoji="0" lang="sv-SE" sz="3200" b="0" i="0" u="none" strike="noStrike" kern="0" cap="none" spc="0" normalizeH="0" baseline="0" noProof="0" dirty="0">
              <a:ln>
                <a:noFill/>
              </a:ln>
              <a:solidFill>
                <a:srgbClr val="000000"/>
              </a:solidFill>
              <a:effectLst/>
              <a:uLnTx/>
              <a:uFillTx/>
              <a:latin typeface="Arial" panose="020B0604020202020204"/>
              <a:ea typeface="Euclid Circular B Regular"/>
              <a:cs typeface="Euclid Circular B Regular"/>
              <a:sym typeface="Euclid Circular B Regular"/>
            </a:endParaRPr>
          </a:p>
        </p:txBody>
      </p:sp>
      <p:sp>
        <p:nvSpPr>
          <p:cNvPr id="8" name="textruta 7">
            <a:extLst>
              <a:ext uri="{FF2B5EF4-FFF2-40B4-BE49-F238E27FC236}">
                <a16:creationId xmlns:a16="http://schemas.microsoft.com/office/drawing/2014/main" id="{68769512-56ED-48BF-BEE4-07AF30E48D4A}"/>
              </a:ext>
            </a:extLst>
          </p:cNvPr>
          <p:cNvSpPr txBox="1"/>
          <p:nvPr/>
        </p:nvSpPr>
        <p:spPr>
          <a:xfrm>
            <a:off x="19871526" y="4370353"/>
            <a:ext cx="4210493" cy="3372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rtlCol="0">
            <a:spAutoFit/>
          </a:bodyPr>
          <a:lstStyle/>
          <a:p>
            <a:pPr marL="0" marR="0" lvl="0" indent="0" algn="l" defTabSz="825500" rtl="0" eaLnBrk="1" fontAlgn="base" latinLnBrk="0" hangingPunct="0">
              <a:lnSpc>
                <a:spcPct val="100000"/>
              </a:lnSpc>
              <a:spcBef>
                <a:spcPts val="0"/>
              </a:spcBef>
              <a:spcAft>
                <a:spcPts val="0"/>
              </a:spcAft>
              <a:buClrTx/>
              <a:buSzTx/>
              <a:buFontTx/>
              <a:buNone/>
              <a:tabLst/>
              <a:defRPr/>
            </a:pPr>
            <a:r>
              <a:rPr kumimoji="0" lang="sv-SE" sz="2400" b="1" i="0" u="none" strike="noStrike" kern="0" cap="none" spc="0" normalizeH="0" baseline="0" noProof="0" dirty="0">
                <a:ln>
                  <a:noFill/>
                </a:ln>
                <a:solidFill>
                  <a:srgbClr val="000000"/>
                </a:solidFill>
                <a:effectLst/>
                <a:uLnTx/>
                <a:uFillTx/>
                <a:latin typeface="Arial" panose="020B0604020202020204"/>
                <a:sym typeface="Helvetica Neue"/>
              </a:rPr>
              <a:t>Steg 5​</a:t>
            </a:r>
          </a:p>
          <a:p>
            <a:pPr marL="0" marR="0" lvl="0" indent="0" algn="l" defTabSz="825500" rtl="0" eaLnBrk="1" fontAlgn="base" latinLnBrk="0" hangingPunct="0">
              <a:lnSpc>
                <a:spcPct val="100000"/>
              </a:lnSpc>
              <a:spcBef>
                <a:spcPts val="0"/>
              </a:spcBef>
              <a:spcAft>
                <a:spcPts val="0"/>
              </a:spcAft>
              <a:buClrTx/>
              <a:buSzTx/>
              <a:buFontTx/>
              <a:buNone/>
              <a:tabLst/>
              <a:defRPr/>
            </a:pP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Syftet är att utvärdera om förändringarna fått önskad effekt och visa på </a:t>
            </a:r>
            <a:b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br>
            <a:r>
              <a:rPr kumimoji="0" lang="sv-SE" sz="2400" b="0" i="0" u="none" strike="noStrike" kern="0" cap="none" spc="0" normalizeH="0" baseline="0" noProof="0" dirty="0">
                <a:ln>
                  <a:noFill/>
                </a:ln>
                <a:solidFill>
                  <a:srgbClr val="000000"/>
                </a:solidFill>
                <a:effectLst/>
                <a:uLnTx/>
                <a:uFillTx/>
                <a:latin typeface="Arial" panose="020B0604020202020204"/>
                <a:sym typeface="Helvetica Neue"/>
              </a:rPr>
              <a:t>att det gemensamma arbetet lett till något konkret.</a:t>
            </a:r>
          </a:p>
          <a:p>
            <a:pPr marL="0" marR="0" lvl="0" indent="0" algn="l" defTabSz="457200" rtl="0" eaLnBrk="1" fontAlgn="auto" latinLnBrk="0" hangingPunct="0">
              <a:lnSpc>
                <a:spcPct val="130000"/>
              </a:lnSpc>
              <a:spcBef>
                <a:spcPts val="0"/>
              </a:spcBef>
              <a:spcAft>
                <a:spcPts val="0"/>
              </a:spcAft>
              <a:buClrTx/>
              <a:buSzTx/>
              <a:buFontTx/>
              <a:buNone/>
              <a:tabLst/>
              <a:defRPr/>
            </a:pPr>
            <a:endParaRPr kumimoji="0" lang="sv-SE" sz="2400" b="0" i="0" u="none" strike="noStrike" kern="0" cap="none" spc="0" normalizeH="0" baseline="0" noProof="0" dirty="0">
              <a:ln>
                <a:noFill/>
              </a:ln>
              <a:solidFill>
                <a:srgbClr val="000000"/>
              </a:solidFill>
              <a:effectLst/>
              <a:uLnTx/>
              <a:uFillTx/>
              <a:latin typeface="Arial" panose="020B0604020202020204"/>
              <a:sym typeface="Euclid Circular B Regular"/>
            </a:endParaRPr>
          </a:p>
          <a:p>
            <a:pPr marL="0" marR="0" lvl="0" indent="0" algn="l" defTabSz="457200" rtl="0" eaLnBrk="1" fontAlgn="auto" latinLnBrk="0" hangingPunct="0">
              <a:lnSpc>
                <a:spcPct val="130000"/>
              </a:lnSpc>
              <a:spcBef>
                <a:spcPts val="0"/>
              </a:spcBef>
              <a:spcAft>
                <a:spcPts val="0"/>
              </a:spcAft>
              <a:buClrTx/>
              <a:buSzTx/>
              <a:buFontTx/>
              <a:buNone/>
              <a:tabLst/>
              <a:defRPr/>
            </a:pPr>
            <a:endParaRPr kumimoji="0" lang="sv-SE" sz="3200" b="0" i="0" u="none" strike="noStrike" kern="0" cap="none" spc="0" normalizeH="0" baseline="0" noProof="0" dirty="0">
              <a:ln>
                <a:noFill/>
              </a:ln>
              <a:solidFill>
                <a:srgbClr val="000000"/>
              </a:solidFill>
              <a:effectLst/>
              <a:uLnTx/>
              <a:uFillTx/>
              <a:latin typeface="Arial" panose="020B0604020202020204"/>
              <a:ea typeface="Euclid Circular B Regular"/>
              <a:cs typeface="Euclid Circular B Regular"/>
              <a:sym typeface="Euclid Circular B Regular"/>
            </a:endParaRPr>
          </a:p>
        </p:txBody>
      </p:sp>
    </p:spTree>
    <p:extLst>
      <p:ext uri="{BB962C8B-B14F-4D97-AF65-F5344CB8AC3E}">
        <p14:creationId xmlns:p14="http://schemas.microsoft.com/office/powerpoint/2010/main" val="296615647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En kort rubrik"/>
          <p:cNvSpPr txBox="1">
            <a:spLocks noGrp="1"/>
          </p:cNvSpPr>
          <p:nvPr>
            <p:ph type="title" idx="4294967295"/>
          </p:nvPr>
        </p:nvSpPr>
        <p:spPr>
          <a:xfrm>
            <a:off x="1748229" y="2857799"/>
            <a:ext cx="10413215" cy="1210588"/>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rgbClr val="000000"/>
                </a:solidFill>
                <a:effectLst/>
                <a:uLnTx/>
                <a:uFillTx/>
                <a:latin typeface="+mj-lt"/>
                <a:ea typeface="Euclid Circular B SemiBold"/>
                <a:cs typeface="Euclid Circular B SemiBold"/>
                <a:sym typeface="Euclid Circular B SemiBold"/>
              </a:rPr>
              <a:t>Färdiga upplägg</a:t>
            </a:r>
          </a:p>
        </p:txBody>
      </p:sp>
      <p:sp>
        <p:nvSpPr>
          <p:cNvPr id="155" name="Lorem ipsum dolor sit amet consectetur adipiscing elit. Phasellus gravida justo eget nislo ullam corper id ornare mi imperdiet. In placerat diam fermentum auctor ipsum vehicula lacinia metuso de vecchio.…"/>
          <p:cNvSpPr txBox="1"/>
          <p:nvPr/>
        </p:nvSpPr>
        <p:spPr>
          <a:xfrm>
            <a:off x="1818793" y="5220263"/>
            <a:ext cx="10413215" cy="3518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57200" indent="-457200" algn="l" fontAlgn="base">
              <a:lnSpc>
                <a:spcPct val="150000"/>
              </a:lnSpc>
              <a:buClr>
                <a:srgbClr val="AF4E55"/>
              </a:buClr>
              <a:buFont typeface="Arial" panose="020B0604020202020204" pitchFamily="34" charset="0"/>
              <a:buChar char="•"/>
            </a:pPr>
            <a:r>
              <a:rPr lang="sv-SE" sz="3200" b="0" dirty="0">
                <a:latin typeface="+mn-lt"/>
              </a:rPr>
              <a:t>Hållbart digitalt samarbete</a:t>
            </a:r>
            <a:r>
              <a:rPr lang="en-US" sz="3200" b="0" dirty="0">
                <a:latin typeface="+mn-lt"/>
              </a:rPr>
              <a:t>​</a:t>
            </a:r>
          </a:p>
          <a:p>
            <a:pPr marL="457200" indent="-457200" algn="l" fontAlgn="base">
              <a:lnSpc>
                <a:spcPct val="150000"/>
              </a:lnSpc>
              <a:buClr>
                <a:srgbClr val="AF4E55"/>
              </a:buClr>
              <a:buFont typeface="Arial" panose="020B0604020202020204" pitchFamily="34" charset="0"/>
              <a:buChar char="•"/>
            </a:pPr>
            <a:r>
              <a:rPr lang="sv-SE" sz="3200" b="0" dirty="0">
                <a:latin typeface="+mn-lt"/>
              </a:rPr>
              <a:t>En hälsofrämjande arbetsplats</a:t>
            </a:r>
            <a:r>
              <a:rPr lang="en-US" sz="3200" b="0" dirty="0">
                <a:latin typeface="+mn-lt"/>
              </a:rPr>
              <a:t>​</a:t>
            </a:r>
          </a:p>
          <a:p>
            <a:pPr marL="457200" indent="-457200" algn="l" fontAlgn="base">
              <a:lnSpc>
                <a:spcPct val="150000"/>
              </a:lnSpc>
              <a:buClr>
                <a:srgbClr val="AF4E55"/>
              </a:buClr>
              <a:buFont typeface="Arial" panose="020B0604020202020204" pitchFamily="34" charset="0"/>
              <a:buChar char="•"/>
            </a:pPr>
            <a:r>
              <a:rPr lang="sv-SE" sz="3200" b="0" dirty="0">
                <a:latin typeface="+mn-lt"/>
              </a:rPr>
              <a:t>Prioriteringar i förändringsarbetet</a:t>
            </a:r>
            <a:r>
              <a:rPr lang="en-US" sz="3200" b="0" dirty="0">
                <a:latin typeface="+mn-lt"/>
              </a:rPr>
              <a:t>​</a:t>
            </a:r>
          </a:p>
          <a:p>
            <a:pPr marL="457200" indent="-457200" algn="l" fontAlgn="base">
              <a:lnSpc>
                <a:spcPct val="150000"/>
              </a:lnSpc>
              <a:buClr>
                <a:srgbClr val="AF4E55"/>
              </a:buClr>
              <a:buFont typeface="Arial" panose="020B0604020202020204" pitchFamily="34" charset="0"/>
              <a:buChar char="•"/>
            </a:pPr>
            <a:r>
              <a:rPr lang="sv-SE" sz="3200" b="0" dirty="0">
                <a:latin typeface="+mn-lt"/>
              </a:rPr>
              <a:t>Våra mest angelägna frågor </a:t>
            </a:r>
            <a:r>
              <a:rPr lang="en-US" sz="3200" b="0" dirty="0"/>
              <a:t>​</a:t>
            </a:r>
          </a:p>
          <a:p>
            <a:pPr fontAlgn="base"/>
            <a:r>
              <a:rPr lang="en-US" b="0" dirty="0"/>
              <a:t>​</a:t>
            </a:r>
          </a:p>
        </p:txBody>
      </p:sp>
      <p:pic>
        <p:nvPicPr>
          <p:cNvPr id="156" name="Uppsala_universitet__DSF1806.jpg">
            <a:extLst>
              <a:ext uri="{C183D7F6-B498-43B3-948B-1728B52AA6E4}">
                <adec:decorative xmlns:adec="http://schemas.microsoft.com/office/drawing/2017/decorative" val="1"/>
              </a:ext>
            </a:extLst>
          </p:cNvPr>
          <p:cNvPicPr>
            <a:picLocks noChangeAspect="1"/>
          </p:cNvPicPr>
          <p:nvPr/>
        </p:nvPicPr>
        <p:blipFill>
          <a:blip r:embed="rId2"/>
          <a:srcRect l="46702" t="4551" r="14976" b="7723"/>
          <a:stretch>
            <a:fillRect/>
          </a:stretch>
        </p:blipFill>
        <p:spPr>
          <a:xfrm>
            <a:off x="13724591" y="-9819"/>
            <a:ext cx="10676295" cy="13735638"/>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54E45"/>
        </a:solidFill>
        <a:effectLst/>
      </p:bgPr>
    </p:bg>
    <p:spTree>
      <p:nvGrpSpPr>
        <p:cNvPr id="1" name=""/>
        <p:cNvGrpSpPr/>
        <p:nvPr/>
      </p:nvGrpSpPr>
      <p:grpSpPr>
        <a:xfrm>
          <a:off x="0" y="0"/>
          <a:ext cx="0" cy="0"/>
          <a:chOff x="0" y="0"/>
          <a:chExt cx="0" cy="0"/>
        </a:xfrm>
      </p:grpSpPr>
      <p:sp>
        <p:nvSpPr>
          <p:cNvPr id="7" name="En lång vänsterställd rubrik på två rader med en hel del text">
            <a:extLst>
              <a:ext uri="{FF2B5EF4-FFF2-40B4-BE49-F238E27FC236}">
                <a16:creationId xmlns:a16="http://schemas.microsoft.com/office/drawing/2014/main" id="{27C4B965-261C-BF44-8B25-42E6E25A5143}"/>
              </a:ext>
            </a:extLst>
          </p:cNvPr>
          <p:cNvSpPr txBox="1">
            <a:spLocks noGrp="1"/>
          </p:cNvSpPr>
          <p:nvPr>
            <p:ph type="title" idx="4294967295"/>
          </p:nvPr>
        </p:nvSpPr>
        <p:spPr>
          <a:xfrm>
            <a:off x="1753781" y="1622804"/>
            <a:ext cx="16157050" cy="2318583"/>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50800" tIns="50800" rIns="50800" bIns="50800" numCol="1" spcCol="0" rtlCol="0" fromWordArt="0" anchor="b" anchorCtr="0" forceAA="0" compatLnSpc="1">
            <a:prstTxWarp prst="textNoShape">
              <a:avLst/>
            </a:prstTxWarp>
            <a:spAutoFit/>
          </a:bodyPr>
          <a:lstStyle>
            <a:lvl1pPr algn="l" defTabSz="457200">
              <a:lnSpc>
                <a:spcPct val="90000"/>
              </a:lnSpc>
              <a:defRPr sz="8000" b="0" spc="-159">
                <a:latin typeface="Euclid Circular B SemiBold"/>
                <a:ea typeface="Euclid Circular B SemiBold"/>
                <a:cs typeface="Euclid Circular B SemiBold"/>
                <a:sym typeface="Euclid Circular B SemiBold"/>
              </a:defRPr>
            </a:lvl1pPr>
          </a:lstStyle>
          <a:p>
            <a:pPr marL="0" marR="0" lvl="0" indent="0" algn="l" defTabSz="457200" rtl="0" eaLnBrk="1" fontAlgn="auto" latinLnBrk="0" hangingPunct="0">
              <a:lnSpc>
                <a:spcPct val="90000"/>
              </a:lnSpc>
              <a:spcBef>
                <a:spcPts val="0"/>
              </a:spcBef>
              <a:spcAft>
                <a:spcPts val="0"/>
              </a:spcAft>
              <a:buClrTx/>
              <a:buSzTx/>
              <a:buFontTx/>
              <a:buNone/>
              <a:tabLst/>
              <a:defRPr/>
            </a:pPr>
            <a:r>
              <a:rPr kumimoji="0" lang="sv-SE" sz="8000" b="0" i="0" u="none" strike="noStrike" kern="0" cap="none" spc="-159" normalizeH="0" baseline="0" noProof="0" dirty="0">
                <a:ln>
                  <a:noFill/>
                </a:ln>
                <a:solidFill>
                  <a:schemeClr val="bg1"/>
                </a:solidFill>
                <a:effectLst/>
                <a:uLnTx/>
                <a:uFillTx/>
                <a:latin typeface="Arial" panose="020B0604020202020204"/>
                <a:ea typeface="Euclid Circular B SemiBold"/>
                <a:cs typeface="Euclid Circular B SemiBold"/>
                <a:sym typeface="Euclid Circular B SemiBold"/>
              </a:rPr>
              <a:t>Reflektionsfrågor och avvägningar inför användning</a:t>
            </a:r>
          </a:p>
        </p:txBody>
      </p:sp>
      <p:sp>
        <p:nvSpPr>
          <p:cNvPr id="5" name="Lorem ipsum dolor sit amet consectetur adipiscing elit. Phasellus gravida justo eget nislo ullam corper id ornare mi imperdiet. In placerat diam fermentum auctor ipsum vehicula lacinia metuso de vecchio.…">
            <a:extLst>
              <a:ext uri="{FF2B5EF4-FFF2-40B4-BE49-F238E27FC236}">
                <a16:creationId xmlns:a16="http://schemas.microsoft.com/office/drawing/2014/main" id="{EEDB6D70-3209-064C-8E76-4779EEBE3C28}"/>
              </a:ext>
            </a:extLst>
          </p:cNvPr>
          <p:cNvSpPr txBox="1"/>
          <p:nvPr/>
        </p:nvSpPr>
        <p:spPr>
          <a:xfrm>
            <a:off x="1818793" y="5566507"/>
            <a:ext cx="9322449" cy="766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0" marR="0" lvl="0" indent="0" algn="l" defTabSz="457200" rtl="0" eaLnBrk="1" fontAlgn="auto" latinLnBrk="0" hangingPunct="0">
              <a:lnSpc>
                <a:spcPct val="120000"/>
              </a:lnSpc>
              <a:spcBef>
                <a:spcPts val="0"/>
              </a:spcBef>
              <a:spcAft>
                <a:spcPts val="0"/>
              </a:spcAft>
              <a:buClrTx/>
              <a:buSzTx/>
              <a:buFontTx/>
              <a:buNone/>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Vad är ert syfte med att använda tjänsten?</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Arbeta med en specifik sakfråga?</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Tillhandahålla verktygslåda?</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lang="sv-SE" sz="3600" b="0" dirty="0">
                <a:solidFill>
                  <a:schemeClr val="bg1"/>
                </a:solidFill>
                <a:latin typeface="Arial" panose="020B0604020202020204"/>
                <a:sym typeface="Euclid Circular B Regular"/>
              </a:rPr>
              <a:t>Stärka engagemang och delaktighet</a:t>
            </a:r>
            <a:endPar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endParaRPr>
          </a:p>
          <a:p>
            <a:pPr marL="0" marR="0" lvl="0" indent="0" algn="l" defTabSz="457200" rtl="0" eaLnBrk="1" fontAlgn="auto" latinLnBrk="0" hangingPunct="0">
              <a:lnSpc>
                <a:spcPct val="120000"/>
              </a:lnSpc>
              <a:spcBef>
                <a:spcPts val="1200"/>
              </a:spcBef>
              <a:spcAft>
                <a:spcPts val="0"/>
              </a:spcAft>
              <a:buClrTx/>
              <a:buSzTx/>
              <a:buFontTx/>
              <a:buNone/>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Vad är era organisatoriska förutsättningar?</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Stor/liten verksamhet?</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Arbeta inom avdelningar/organisationen?</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Arbeta integrerat med andra myndigheter?</a:t>
            </a:r>
          </a:p>
          <a:p>
            <a:pPr marL="0" marR="0" lvl="0" indent="0" algn="l" defTabSz="457200" rtl="0" eaLnBrk="1" fontAlgn="auto" latinLnBrk="0" hangingPunct="0">
              <a:lnSpc>
                <a:spcPct val="120000"/>
              </a:lnSpc>
              <a:spcBef>
                <a:spcPts val="1200"/>
              </a:spcBef>
              <a:spcAft>
                <a:spcPts val="0"/>
              </a:spcAft>
              <a:buClrTx/>
              <a:buSzTx/>
              <a:buFontTx/>
              <a:buNone/>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err="1">
                <a:ln>
                  <a:noFill/>
                </a:ln>
                <a:solidFill>
                  <a:schemeClr val="bg1"/>
                </a:solidFill>
                <a:effectLst/>
                <a:uLnTx/>
                <a:uFillTx/>
                <a:latin typeface="Arial" panose="020B0604020202020204"/>
                <a:sym typeface="Euclid Circular B Regular"/>
              </a:rPr>
              <a:t>Facilitatorer</a:t>
            </a: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 Vilka personer har förutsättningar att leda arbetet (erfarenhet, tid</a:t>
            </a:r>
            <a:r>
              <a:rPr lang="sv-SE" sz="3600" b="0" dirty="0">
                <a:solidFill>
                  <a:schemeClr val="bg1"/>
                </a:solidFill>
                <a:latin typeface="Arial" panose="020B0604020202020204"/>
                <a:sym typeface="Euclid Circular B Regular"/>
              </a:rPr>
              <a:t> </a:t>
            </a:r>
            <a:r>
              <a:rPr kumimoji="0" lang="sv-SE" sz="3600" b="0" i="0" u="none" strike="noStrike" kern="0" cap="none" spc="0" normalizeH="0" baseline="0" noProof="0" dirty="0" err="1">
                <a:ln>
                  <a:noFill/>
                </a:ln>
                <a:solidFill>
                  <a:schemeClr val="bg1"/>
                </a:solidFill>
                <a:effectLst/>
                <a:uLnTx/>
                <a:uFillTx/>
                <a:latin typeface="Arial" panose="020B0604020202020204"/>
                <a:sym typeface="Euclid Circular B Regular"/>
              </a:rPr>
              <a:t>etc</a:t>
            </a: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a:t>
            </a:r>
          </a:p>
        </p:txBody>
      </p:sp>
      <p:sp>
        <p:nvSpPr>
          <p:cNvPr id="6" name="Lorem ipsum dolor sit amet consectetur adipiscing elit. Phasellus gravida justo eget nislo ullam corper id ornare mi imperdiet.…">
            <a:extLst>
              <a:ext uri="{FF2B5EF4-FFF2-40B4-BE49-F238E27FC236}">
                <a16:creationId xmlns:a16="http://schemas.microsoft.com/office/drawing/2014/main" id="{6540BAE3-8105-A24B-81AE-FFFA0F5A46F4}"/>
              </a:ext>
            </a:extLst>
          </p:cNvPr>
          <p:cNvSpPr txBox="1"/>
          <p:nvPr/>
        </p:nvSpPr>
        <p:spPr>
          <a:xfrm>
            <a:off x="12589203" y="5566507"/>
            <a:ext cx="10024129" cy="61785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marL="0" marR="0" lvl="0" indent="0" algn="l" defTabSz="457200" rtl="0" eaLnBrk="1" fontAlgn="auto" latinLnBrk="0" hangingPunct="0">
              <a:lnSpc>
                <a:spcPct val="120000"/>
              </a:lnSpc>
              <a:spcBef>
                <a:spcPts val="1200"/>
              </a:spcBef>
              <a:spcAft>
                <a:spcPts val="0"/>
              </a:spcAft>
              <a:buClrTx/>
              <a:buSzTx/>
              <a:buFontTx/>
              <a:buNone/>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Uppstart och inspiration?</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Vill ni planera in ett uppstartstillfälle för att ge alla inspiration till användning?</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Vill ni smyga igång?</a:t>
            </a:r>
          </a:p>
          <a:p>
            <a:pPr marL="0" marR="0" lvl="0" indent="0" algn="l" defTabSz="457200" rtl="0" eaLnBrk="1" fontAlgn="auto" latinLnBrk="0" hangingPunct="0">
              <a:lnSpc>
                <a:spcPct val="120000"/>
              </a:lnSpc>
              <a:spcBef>
                <a:spcPts val="1200"/>
              </a:spcBef>
              <a:spcAft>
                <a:spcPts val="0"/>
              </a:spcAft>
              <a:buClrTx/>
              <a:buSzTx/>
              <a:buFontTx/>
              <a:buNone/>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Vilka ska använda tjänsten?</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Lansera för alla eller testa med </a:t>
            </a:r>
            <a:r>
              <a:rPr lang="sv-SE" sz="3600" b="0" dirty="0">
                <a:solidFill>
                  <a:schemeClr val="bg1"/>
                </a:solidFill>
                <a:latin typeface="Arial" panose="020B0604020202020204"/>
                <a:sym typeface="Euclid Circular B Regular"/>
              </a:rPr>
              <a:t>en grupp</a:t>
            </a: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lang="sv-SE" sz="3600" b="0" dirty="0">
                <a:solidFill>
                  <a:schemeClr val="bg1"/>
                </a:solidFill>
                <a:latin typeface="Arial" panose="020B0604020202020204"/>
                <a:sym typeface="Euclid Circular B Regular"/>
              </a:rPr>
              <a:t>Uppmuntra alla eller påtala/</a:t>
            </a: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utse användare?</a:t>
            </a:r>
          </a:p>
          <a:p>
            <a:pPr marL="571500" marR="0" lvl="0" indent="-571500" algn="l" defTabSz="457200" rtl="0" eaLnBrk="1" fontAlgn="auto" latinLnBrk="0" hangingPunct="0">
              <a:lnSpc>
                <a:spcPct val="120000"/>
              </a:lnSpc>
              <a:spcBef>
                <a:spcPts val="0"/>
              </a:spcBef>
              <a:spcAft>
                <a:spcPts val="0"/>
              </a:spcAft>
              <a:buClrTx/>
              <a:buSzTx/>
              <a:buFont typeface="Arial" panose="020B0604020202020204" pitchFamily="34" charset="0"/>
              <a:buChar char="•"/>
              <a:tabLst/>
              <a:defRPr sz="2800" b="0">
                <a:latin typeface="Euclid Circular B Regular"/>
                <a:ea typeface="Euclid Circular B Regular"/>
                <a:cs typeface="Euclid Circular B Regular"/>
                <a:sym typeface="Euclid Circular B Regular"/>
              </a:defRPr>
            </a:pP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Hur kan ni stötta </a:t>
            </a:r>
            <a:r>
              <a:rPr kumimoji="0" lang="sv-SE" sz="3600" b="0" i="0" u="none" strike="noStrike" kern="0" cap="none" spc="0" normalizeH="0" baseline="0" noProof="0" dirty="0" err="1">
                <a:ln>
                  <a:noFill/>
                </a:ln>
                <a:solidFill>
                  <a:schemeClr val="bg1"/>
                </a:solidFill>
                <a:effectLst/>
                <a:uLnTx/>
                <a:uFillTx/>
                <a:latin typeface="Arial" panose="020B0604020202020204"/>
                <a:sym typeface="Euclid Circular B Regular"/>
              </a:rPr>
              <a:t>facilitatorerna</a:t>
            </a:r>
            <a:r>
              <a:rPr kumimoji="0" lang="sv-SE" sz="3600" b="0" i="0" u="none" strike="noStrike" kern="0" cap="none" spc="0" normalizeH="0" baseline="0" noProof="0" dirty="0">
                <a:ln>
                  <a:noFill/>
                </a:ln>
                <a:solidFill>
                  <a:schemeClr val="bg1"/>
                </a:solidFill>
                <a:effectLst/>
                <a:uLnTx/>
                <a:uFillTx/>
                <a:latin typeface="Arial" panose="020B0604020202020204"/>
                <a:sym typeface="Euclid Circular B Regular"/>
              </a:rPr>
              <a:t>/grupperna att komma igång?</a:t>
            </a:r>
          </a:p>
        </p:txBody>
      </p:sp>
    </p:spTree>
    <p:extLst>
      <p:ext uri="{BB962C8B-B14F-4D97-AF65-F5344CB8AC3E}">
        <p14:creationId xmlns:p14="http://schemas.microsoft.com/office/powerpoint/2010/main" val="410720853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http://schemas.openxmlformats.org/presentationml/2006/main" xmlns:r="http://schemas.openxmlformats.org/officeDocument/2006/relationships" val="1"/>
          </a:ext>
        </a:extLst>
      </a:spPr>
      <a:bodyPr lIns="50800" tIns="50800" rIns="50800" bIns="50800">
        <a:spAutoFit/>
      </a:bodyPr>
      <a:lstStyle>
        <a:defPPr algn="l" defTabSz="457200">
          <a:lnSpc>
            <a:spcPct val="130000"/>
          </a:lnSpc>
          <a:defRPr sz="3200" b="0" dirty="0">
            <a:latin typeface="+mn-lt"/>
            <a:ea typeface="Euclid Circular B Regular"/>
            <a:cs typeface="Euclid Circular B Regular"/>
            <a:sym typeface="Euclid Circular B Regular"/>
          </a:defRPr>
        </a:defPPr>
      </a:lstStyle>
    </a:txDef>
  </a:objectDefaults>
  <a:extraClrSchemeLst/>
  <a:extLst>
    <a:ext uri="{05A4C25C-085E-4340-85A3-A5531E510DB2}">
      <thm15:themeFamily xmlns:thm15="http://schemas.microsoft.com/office/thememl/2012/main" name="PPT-mall Arial" id="{B1F1D25F-EE00-7145-A98F-D2149737467B}" vid="{A443FA52-DD45-5A4F-BF29-350563B1B7CA}"/>
    </a:ext>
  </a:extLst>
</a:theme>
</file>

<file path=ppt/theme/theme2.xml><?xml version="1.0" encoding="utf-8"?>
<a:theme xmlns:a="http://schemas.openxmlformats.org/drawingml/2006/main" name="2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http://schemas.openxmlformats.org/presentationml/2006/main" xmlns:r="http://schemas.openxmlformats.org/officeDocument/2006/relationships" val="1"/>
          </a:ext>
        </a:extLst>
      </a:spPr>
      <a:bodyPr lIns="50800" tIns="50800" rIns="50800" bIns="50800">
        <a:spAutoFit/>
      </a:bodyPr>
      <a:lstStyle>
        <a:defPPr algn="l" defTabSz="457200">
          <a:lnSpc>
            <a:spcPct val="130000"/>
          </a:lnSpc>
          <a:defRPr sz="3200" b="0" dirty="0">
            <a:latin typeface="+mn-lt"/>
            <a:ea typeface="Euclid Circular B Regular"/>
            <a:cs typeface="Euclid Circular B Regular"/>
            <a:sym typeface="Euclid Circular B Regular"/>
          </a:defRPr>
        </a:defPPr>
      </a:lstStyle>
    </a:txDef>
  </a:objectDefaults>
  <a:extraClrSchemeLst/>
  <a:extLst>
    <a:ext uri="{05A4C25C-085E-4340-85A3-A5531E510DB2}">
      <thm15:themeFamily xmlns:thm15="http://schemas.microsoft.com/office/thememl/2012/main" name="Partsrådets ppt-mall jan 2020.potx" id="{89695B3E-D9F1-4C32-AE94-1FBC6DBC6925}" vid="{F0101C70-CC5C-4BB5-BD28-2113F0AA7D2E}"/>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White</Template>
  <TotalTime>277</TotalTime>
  <Words>1078</Words>
  <Application>Microsoft Macintosh PowerPoint</Application>
  <PresentationFormat>Anpassad</PresentationFormat>
  <Paragraphs>110</Paragraphs>
  <Slides>22</Slides>
  <Notes>14</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22</vt:i4>
      </vt:variant>
    </vt:vector>
  </HeadingPairs>
  <TitlesOfParts>
    <vt:vector size="31" baseType="lpstr">
      <vt:lpstr>Arial</vt:lpstr>
      <vt:lpstr>Calibri</vt:lpstr>
      <vt:lpstr>Calibri Light</vt:lpstr>
      <vt:lpstr>Euclid Circular B Regular</vt:lpstr>
      <vt:lpstr>Helvetica Neue</vt:lpstr>
      <vt:lpstr>Helvetica Neue Light</vt:lpstr>
      <vt:lpstr>White</vt:lpstr>
      <vt:lpstr>2_White</vt:lpstr>
      <vt:lpstr>Office-tema</vt:lpstr>
      <vt:lpstr>Samskapat  utvecklingsarbete​</vt:lpstr>
      <vt:lpstr>Partsrådet i korthet</vt:lpstr>
      <vt:lpstr>En bättre arbetsdag, varje dag, genom friska och engagerade arbetsplatser</vt:lpstr>
      <vt:lpstr>Samskapat utvecklingsarbete</vt:lpstr>
      <vt:lpstr>Målgrupp för tjänsten</vt:lpstr>
      <vt:lpstr>Tjänstens mål</vt:lpstr>
      <vt:lpstr>Tjänstens delar</vt:lpstr>
      <vt:lpstr>Färdiga upplägg</vt:lpstr>
      <vt:lpstr>Reflektionsfrågor och avvägningar inför användning</vt:lpstr>
      <vt:lpstr>Frågor och svar</vt:lpstr>
      <vt:lpstr>Frågor och svar</vt:lpstr>
      <vt:lpstr>Fler frågor?</vt:lpstr>
      <vt:lpstr>Skärmavbild från tjänsten 1</vt:lpstr>
      <vt:lpstr>Skärmavbild från tjänsten 2.1</vt:lpstr>
      <vt:lpstr>Skärmavbild från tjänsten 2.2</vt:lpstr>
      <vt:lpstr>Skärmavbild från tjänsten 3.1</vt:lpstr>
      <vt:lpstr>Skärmavbild från tjänsten 3.2</vt:lpstr>
      <vt:lpstr>Skärmavbild från tjänsten 3.3</vt:lpstr>
      <vt:lpstr>Skärmavbild från tjänsten 4.1</vt:lpstr>
      <vt:lpstr>Skärmavbild från tjänsten 4.2</vt:lpstr>
      <vt:lpstr>Skärmavbild från tjänsten 4.3</vt:lpstr>
      <vt:lpstr>Skärmavbild från tjänsten 5</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Caroline Edgren</dc:creator>
  <cp:keywords/>
  <dc:description/>
  <cp:lastModifiedBy>Caroline Edgren</cp:lastModifiedBy>
  <cp:revision>5</cp:revision>
  <dcterms:created xsi:type="dcterms:W3CDTF">2021-09-22T11:39:01Z</dcterms:created>
  <dcterms:modified xsi:type="dcterms:W3CDTF">2021-12-16T08:07:11Z</dcterms:modified>
  <cp:category/>
</cp:coreProperties>
</file>