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2" r:id="rId2"/>
    <p:sldId id="301" r:id="rId3"/>
    <p:sldId id="2080108010" r:id="rId4"/>
    <p:sldId id="308" r:id="rId5"/>
    <p:sldId id="2080108011" r:id="rId6"/>
    <p:sldId id="337" r:id="rId7"/>
    <p:sldId id="268" r:id="rId8"/>
    <p:sldId id="291" r:id="rId9"/>
    <p:sldId id="961" r:id="rId10"/>
    <p:sldId id="92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45F"/>
    <a:srgbClr val="154E45"/>
    <a:srgbClr val="30488E"/>
    <a:srgbClr val="EFE9DF"/>
    <a:srgbClr val="009BA2"/>
    <a:srgbClr val="AF4E55"/>
    <a:srgbClr val="089086"/>
    <a:srgbClr val="FDD1D1"/>
    <a:srgbClr val="F7F5F1"/>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94"/>
  </p:normalViewPr>
  <p:slideViewPr>
    <p:cSldViewPr snapToGrid="0" snapToObjects="1">
      <p:cViewPr varScale="1">
        <p:scale>
          <a:sx n="45" d="100"/>
          <a:sy n="45" d="100"/>
        </p:scale>
        <p:origin x="264"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Euclid Circular B Regular"/>
        <a:ea typeface="Euclid Circular B Regular"/>
        <a:cs typeface="Arial" panose="020B0604020202020204" pitchFamily="34" charset="0"/>
        <a:sym typeface="Helvetica Neue"/>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6254226B-578C-4D80-8807-68A3C003F765}" type="slidenum">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sym typeface="Helvetica Neue"/>
              </a:rPr>
              <a:pPr marL="0" marR="0" lvl="0" indent="0" algn="r" defTabSz="1828800" rtl="0" eaLnBrk="1" fontAlgn="auto" latinLnBrk="0" hangingPunct="1">
                <a:lnSpc>
                  <a:spcPct val="100000"/>
                </a:lnSpc>
                <a:spcBef>
                  <a:spcPts val="0"/>
                </a:spcBef>
                <a:spcAft>
                  <a:spcPts val="0"/>
                </a:spcAft>
                <a:buClrTx/>
                <a:buSzTx/>
                <a:buFontTx/>
                <a:buNone/>
                <a:tabLst/>
                <a:defRPr/>
              </a:pPr>
              <a:t>3</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264319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De råd vi kommer att ge under dagens workshop fokuserar på en av de vanligaste orsakerna till sjukskrivningar, kraftig stressreaktion eller utmattningssyndrom.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fokuserar också på medarbetare som ämnar, när förmågan återgås, att återgå till sin tidigare arbetsplats, och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har också valt att fokusera på sjukskrivningens första 180 dagar, då reglerna för att bli beviljad sjukpenning stramas åt efter detta och individen prövas mot hela Arbetsmarknaden. </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Fokus är just arbetslivsinriktad rehabilitering, vad kan och bör man som arbetsgivare och fack göra i rehabiliteringsarbetet</a:t>
            </a:r>
          </a:p>
          <a:p>
            <a:pPr marL="171450" lvl="0" indent="-171450">
              <a:buFont typeface="Arial" panose="020B0604020202020204" pitchFamily="34" charset="0"/>
              <a:buChar char="•"/>
            </a:pPr>
            <a:r>
              <a:rPr lang="sv-SE" sz="2000" kern="1200">
                <a:solidFill>
                  <a:schemeClr val="tx1"/>
                </a:solidFill>
                <a:effectLst/>
                <a:latin typeface="Euclid Circular B Regular"/>
                <a:ea typeface="Euclid Circular B Regular"/>
                <a:cs typeface="Arial" panose="020B0604020202020204" pitchFamily="34" charset="0"/>
                <a:sym typeface="Helvetica Neue"/>
              </a:rPr>
              <a:t>Vi riktar in oss främst på arbetsgivarens verktyg men kommer också att belysa det delade ansvaret i rehabiliteringen</a:t>
            </a:r>
          </a:p>
          <a:p>
            <a:endParaRPr lang="sv-SE">
              <a:latin typeface="Arial" panose="020B0604020202020204" pitchFamily="34" charset="0"/>
            </a:endParaRPr>
          </a:p>
          <a:p>
            <a:pPr defTabSz="966612">
              <a:defRPr/>
            </a:pPr>
            <a:r>
              <a:rPr lang="sv-SE" sz="2400"/>
              <a:t>Kommentar från Pilot:</a:t>
            </a:r>
          </a:p>
          <a:p>
            <a:pPr defTabSz="966612">
              <a:defRPr/>
            </a:pPr>
            <a:r>
              <a:rPr lang="sv-SE" sz="2400" i="1"/>
              <a:t>För att inte hamna i detaljdiskussioner med deltagarna, t.ex. om vad som ingår i arbetsgivarens rehabiliteringsansvar, Försäkringskassans roll i processen, arbetsgivarens omplaceringsskyldighet med mera,  skulle det vara bra om ni tydliggör inledningsvis att tjänsten enbart handlar om vad forskningen säger är mest verkningsfullt för att en sjukskriven person med stressrelaterade symptom ska kunna komma åter i arbete. Samt att ni säger att ni inte kommer att gå in närmare på vad regelverket säger, varken hur långt arbetsgivarens rehabiliteringsansvar sträcker sig eller hur det förhåller sig till Försäkringskassans rehabiliteringskedja – men att ni är medvetna om att det finns vissa begränsningar.</a:t>
            </a:r>
          </a:p>
          <a:p>
            <a:endParaRPr lang="sv-SE">
              <a:latin typeface="Arial" panose="020B0604020202020204" pitchFamily="34" charset="0"/>
            </a:endParaRPr>
          </a:p>
          <a:p>
            <a:endParaRPr lang="sv-SE"/>
          </a:p>
          <a:p>
            <a:endParaRPr lang="sv-SE"/>
          </a:p>
        </p:txBody>
      </p:sp>
    </p:spTree>
    <p:extLst>
      <p:ext uri="{BB962C8B-B14F-4D97-AF65-F5344CB8AC3E}">
        <p14:creationId xmlns:p14="http://schemas.microsoft.com/office/powerpoint/2010/main" val="290919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2237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38286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rPr lang="sv-SE"/>
              <a:t>Klicka här för att ändra mall för rubrikformat</a:t>
            </a:r>
            <a:endParaRPr dirty="0"/>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Rubrik">
    <p:spTree>
      <p:nvGrpSpPr>
        <p:cNvPr id="1" name=""/>
        <p:cNvGrpSpPr/>
        <p:nvPr/>
      </p:nvGrpSpPr>
      <p:grpSpPr>
        <a:xfrm>
          <a:off x="0" y="0"/>
          <a:ext cx="0" cy="0"/>
          <a:chOff x="0" y="0"/>
          <a:chExt cx="0" cy="0"/>
        </a:xfrm>
      </p:grpSpPr>
      <p:sp>
        <p:nvSpPr>
          <p:cNvPr id="1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Rubrik 1">
            <a:extLst>
              <a:ext uri="{FF2B5EF4-FFF2-40B4-BE49-F238E27FC236}">
                <a16:creationId xmlns:a16="http://schemas.microsoft.com/office/drawing/2014/main" id="{251107F8-6ACA-48DB-8F8D-89614228F53B}"/>
              </a:ext>
            </a:extLst>
          </p:cNvPr>
          <p:cNvSpPr>
            <a:spLocks noGrp="1"/>
          </p:cNvSpPr>
          <p:nvPr>
            <p:ph type="title"/>
          </p:nvPr>
        </p:nvSpPr>
        <p:spPr>
          <a:xfrm>
            <a:off x="1753783" y="1622804"/>
            <a:ext cx="16157050" cy="2286000"/>
          </a:xfrm>
        </p:spPr>
        <p:txBody>
          <a:bodyPr anchor="b">
            <a:normAutofit/>
          </a:bodyPr>
          <a:lstStyle>
            <a:lvl1pPr algn="l">
              <a:defRPr sz="8000"/>
            </a:lvl1pPr>
          </a:lstStyle>
          <a:p>
            <a:r>
              <a:rPr lang="en-US"/>
              <a:t>Click to edit Master title style</a:t>
            </a:r>
            <a:endParaRPr lang="sv-SE"/>
          </a:p>
        </p:txBody>
      </p:sp>
    </p:spTree>
    <p:extLst>
      <p:ext uri="{BB962C8B-B14F-4D97-AF65-F5344CB8AC3E}">
        <p14:creationId xmlns:p14="http://schemas.microsoft.com/office/powerpoint/2010/main" val="28324097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rPr lang="sv-SE"/>
              <a:t>Klicka här för att ändra mall för rubrikformat</a:t>
            </a:r>
            <a:endParaRP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66" name="Title Text"/>
          <p:cNvSpPr txBox="1">
            <a:spLocks noGrp="1"/>
          </p:cNvSpPr>
          <p:nvPr>
            <p:ph type="title"/>
          </p:nvPr>
        </p:nvSpPr>
        <p:spPr>
          <a:prstGeom prst="rect">
            <a:avLst/>
          </a:prstGeom>
        </p:spPr>
        <p:txBody>
          <a:bodyPr>
            <a:noAutofit/>
          </a:bodyPr>
          <a:lstStyle>
            <a:lvl1pPr>
              <a:defRPr sz="8800"/>
            </a:lvl1pPr>
          </a:lstStyle>
          <a:p>
            <a:r>
              <a:rPr lang="sv-SE"/>
              <a:t>Klicka här för att ändra mall för rubrikformat</a:t>
            </a:r>
            <a:endParaRPr dirty="0"/>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95035"/>
          </a:xfrm>
          <a:prstGeom prst="rect">
            <a:avLst/>
          </a:prstGeom>
        </p:spPr>
        <p:txBody>
          <a:bodyPr anchor="t">
            <a:spAutoFit/>
          </a:bodyPr>
          <a:lstStyle>
            <a:lvl1pPr marL="0" indent="0" algn="ctr">
              <a:spcBef>
                <a:spcPts val="0"/>
              </a:spcBef>
              <a:buSzTx/>
              <a:buNone/>
              <a:defRPr sz="3200" i="1"/>
            </a:lvl1pPr>
          </a:lstStyle>
          <a:p>
            <a:pPr lvl="0"/>
            <a:r>
              <a:rPr lang="sv-SE"/>
              <a:t>Klicka här för att ändra format på bakgrundstexten</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a:latin typeface="Euclid Circular B Regular"/>
                <a:ea typeface="+mn-ea"/>
                <a:cs typeface="+mn-cs"/>
                <a:sym typeface="Helvetica Neue Medium"/>
              </a:defRPr>
            </a:lvl1pPr>
          </a:lstStyle>
          <a:p>
            <a:pPr lvl="0"/>
            <a:r>
              <a:rPr lang="sv-SE"/>
              <a:t>Klicka här för att ändra format på bakgrundstexten</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lvl1pPr>
              <a:defRPr/>
            </a:lvl1pPr>
          </a:lstStyle>
          <a:p>
            <a:r>
              <a:rPr lang="sv-SE"/>
              <a:t>Klicka på ikonen för att lägga till en bild</a:t>
            </a:r>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rPr lang="sv-SE"/>
              <a:t>Klicka här för att ändra mall för rubrikformat</a:t>
            </a:r>
            <a:endParaRPr/>
          </a:p>
        </p:txBody>
      </p:sp>
      <p:sp>
        <p:nvSpPr>
          <p:cNvPr id="118"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0" algn="ctr">
              <a:spcBef>
                <a:spcPts val="0"/>
              </a:spcBef>
              <a:buSzTx/>
              <a:buNone/>
              <a:defRPr sz="5400">
                <a:solidFill>
                  <a:srgbClr val="FFFFFF"/>
                </a:solidFill>
              </a:defRPr>
            </a:lvl2pPr>
            <a:lvl3pPr marL="0" indent="0" algn="ctr">
              <a:spcBef>
                <a:spcPts val="0"/>
              </a:spcBef>
              <a:buSzTx/>
              <a:buNone/>
              <a:defRPr sz="5400">
                <a:solidFill>
                  <a:srgbClr val="FFFFFF"/>
                </a:solidFill>
              </a:defRPr>
            </a:lvl3pPr>
            <a:lvl4pPr marL="0" indent="0" algn="ctr">
              <a:spcBef>
                <a:spcPts val="0"/>
              </a:spcBef>
              <a:buSzTx/>
              <a:buNone/>
              <a:defRPr sz="5400">
                <a:solidFill>
                  <a:srgbClr val="FFFFFF"/>
                </a:solidFill>
              </a:defRPr>
            </a:lvl4pPr>
            <a:lvl5pPr marL="0" indent="0" algn="ctr">
              <a:spcBef>
                <a:spcPts val="0"/>
              </a:spcBef>
              <a:buSzTx/>
              <a:buNone/>
              <a:defRPr sz="5400">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1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1" r:id="rId9"/>
    <p:sldLayoutId id="2147483662" r:id="rId10"/>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Euclid Circular B Regular"/>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1pPr>
      <a:lvl2pPr marL="127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2pPr>
      <a:lvl3pPr marL="190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3pPr>
      <a:lvl4pPr marL="254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4pPr>
      <a:lvl5pPr marL="317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Euclid Circular B Regular"/>
          <a:ea typeface="Euclid Circular B Regular"/>
          <a:cs typeface="Arial" panose="020B0604020202020204" pitchFamily="34" charset="0"/>
          <a:sym typeface="Helvetica Neue"/>
        </a:defRPr>
      </a:lvl5pPr>
      <a:lvl6pPr marL="381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5C6E"/>
        </a:solidFill>
        <a:effectLst/>
      </p:bgPr>
    </p:bg>
    <p:spTree>
      <p:nvGrpSpPr>
        <p:cNvPr id="1" name=""/>
        <p:cNvGrpSpPr/>
        <p:nvPr/>
      </p:nvGrpSpPr>
      <p:grpSpPr>
        <a:xfrm>
          <a:off x="0" y="0"/>
          <a:ext cx="0" cy="0"/>
          <a:chOff x="0" y="0"/>
          <a:chExt cx="0" cy="0"/>
        </a:xfrm>
      </p:grpSpPr>
      <p:sp>
        <p:nvSpPr>
          <p:cNvPr id="140" name="En längre vänsterställd rubrik på två rader"/>
          <p:cNvSpPr txBox="1"/>
          <p:nvPr/>
        </p:nvSpPr>
        <p:spPr>
          <a:xfrm>
            <a:off x="1700095" y="4665059"/>
            <a:ext cx="15599758" cy="1626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90000"/>
              </a:lnSpc>
              <a:defRPr sz="11000" b="0" spc="-220">
                <a:solidFill>
                  <a:srgbClr val="FFFFFF"/>
                </a:solidFill>
                <a:latin typeface="Euclid Circular B SemiBold"/>
                <a:ea typeface="Euclid Circular B SemiBold"/>
                <a:cs typeface="Euclid Circular B SemiBold"/>
                <a:sym typeface="Euclid Circular B SemiBold"/>
              </a:defRPr>
            </a:lvl1pPr>
          </a:lstStyle>
          <a:p>
            <a:r>
              <a:rPr lang="sv-SE" dirty="0">
                <a:latin typeface="+mj-lt"/>
                <a:cs typeface="Arial" panose="020B0604020202020204" pitchFamily="34" charset="0"/>
              </a:rPr>
              <a:t>IA-systemet</a:t>
            </a:r>
            <a:endParaRPr lang="sv-SE" dirty="0">
              <a:latin typeface="+mj-lt"/>
            </a:endParaRPr>
          </a:p>
        </p:txBody>
      </p:sp>
      <p:sp>
        <p:nvSpPr>
          <p:cNvPr id="141" name="Jane Doe Smith"/>
          <p:cNvSpPr txBox="1"/>
          <p:nvPr/>
        </p:nvSpPr>
        <p:spPr>
          <a:xfrm>
            <a:off x="1748229" y="9058463"/>
            <a:ext cx="10413215" cy="2595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90000"/>
              </a:lnSpc>
              <a:defRPr sz="6000" b="0" spc="-119">
                <a:solidFill>
                  <a:srgbClr val="FFFFFF"/>
                </a:solidFill>
                <a:latin typeface="Euclid Circular B SemiBold"/>
                <a:ea typeface="Euclid Circular B SemiBold"/>
                <a:cs typeface="Euclid Circular B SemiBold"/>
                <a:sym typeface="Euclid Circular B SemiBold"/>
              </a:defRPr>
            </a:lvl1pPr>
          </a:lstStyle>
          <a:p>
            <a:r>
              <a:rPr lang="sv-SE" dirty="0">
                <a:latin typeface="+mn-lt"/>
                <a:cs typeface="Arial" panose="020B0604020202020204" pitchFamily="34" charset="0"/>
              </a:rPr>
              <a:t>Hållbart arbetsliv: </a:t>
            </a:r>
            <a:br>
              <a:rPr lang="sv-SE" dirty="0">
                <a:latin typeface="+mn-lt"/>
                <a:cs typeface="Arial" panose="020B0604020202020204" pitchFamily="34" charset="0"/>
              </a:rPr>
            </a:br>
            <a:r>
              <a:rPr lang="sv-SE" dirty="0">
                <a:latin typeface="+mn-lt"/>
                <a:cs typeface="Arial" panose="020B0604020202020204" pitchFamily="34" charset="0"/>
              </a:rPr>
              <a:t>En förebyggande insats för att motverka ohälsa</a:t>
            </a:r>
            <a:endParaRPr dirty="0">
              <a:latin typeface="+mn-lt"/>
              <a:cs typeface="Arial" panose="020B0604020202020204" pitchFamily="34" charset="0"/>
            </a:endParaRPr>
          </a:p>
        </p:txBody>
      </p:sp>
      <p:sp>
        <p:nvSpPr>
          <p:cNvPr id="142" name="Line"/>
          <p:cNvSpPr/>
          <p:nvPr/>
        </p:nvSpPr>
        <p:spPr>
          <a:xfrm>
            <a:off x="1878515" y="8112351"/>
            <a:ext cx="1141131" cy="0"/>
          </a:xfrm>
          <a:prstGeom prst="line">
            <a:avLst/>
          </a:prstGeom>
          <a:ln w="1143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mj-lt"/>
            </a:endParaRPr>
          </a:p>
        </p:txBody>
      </p:sp>
      <p:sp>
        <p:nvSpPr>
          <p:cNvPr id="143" name="© www.partsradet.se"/>
          <p:cNvSpPr txBox="1"/>
          <p:nvPr/>
        </p:nvSpPr>
        <p:spPr>
          <a:xfrm>
            <a:off x="1868284" y="12191335"/>
            <a:ext cx="2343590" cy="337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dirty="0">
                <a:latin typeface="+mn-lt"/>
                <a:cs typeface="Arial" panose="020B0604020202020204" pitchFamily="34" charset="0"/>
              </a:rPr>
              <a:t>© www.partsradet.se</a:t>
            </a:r>
          </a:p>
        </p:txBody>
      </p:sp>
      <p:pic>
        <p:nvPicPr>
          <p:cNvPr id="144" name="Partsrådet_Logo_LeftAligned-White.png" descr="Partsrådet_Logo_LeftAligned-White.png"/>
          <p:cNvPicPr>
            <a:picLocks noChangeAspect="1"/>
          </p:cNvPicPr>
          <p:nvPr/>
        </p:nvPicPr>
        <p:blipFill>
          <a:blip r:embed="rId2"/>
          <a:stretch>
            <a:fillRect/>
          </a:stretch>
        </p:blipFill>
        <p:spPr>
          <a:xfrm>
            <a:off x="1856663" y="1273621"/>
            <a:ext cx="5573947" cy="108626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140" name="En längre vänsterställd rubrik på två rader"/>
          <p:cNvSpPr txBox="1"/>
          <p:nvPr/>
        </p:nvSpPr>
        <p:spPr>
          <a:xfrm>
            <a:off x="1700095" y="4665059"/>
            <a:ext cx="15599758" cy="162608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lvl1pPr algn="l" defTabSz="457200">
              <a:lnSpc>
                <a:spcPct val="90000"/>
              </a:lnSpc>
              <a:defRPr sz="11000" b="0" spc="-220">
                <a:solidFill>
                  <a:srgbClr val="FFFFFF"/>
                </a:solidFill>
                <a:latin typeface="Euclid Circular B SemiBold"/>
                <a:ea typeface="Euclid Circular B SemiBold"/>
                <a:cs typeface="Euclid Circular B SemiBold"/>
                <a:sym typeface="Euclid Circular B SemiBold"/>
              </a:defRPr>
            </a:lvl1pPr>
          </a:lstStyle>
          <a:p>
            <a:r>
              <a:rPr lang="sv-SE" dirty="0">
                <a:latin typeface="+mn-lt"/>
                <a:ea typeface="Euclid Circular A Semibold Ita" panose="020B0704000000000000" pitchFamily="34" charset="77"/>
                <a:cs typeface="Arial" panose="020B0604020202020204" pitchFamily="34" charset="0"/>
              </a:rPr>
              <a:t>Fler frågor?</a:t>
            </a:r>
            <a:endParaRPr dirty="0">
              <a:latin typeface="+mn-lt"/>
              <a:ea typeface="Euclid Circular A Semibold Ita" panose="020B0704000000000000" pitchFamily="34" charset="77"/>
              <a:cs typeface="Arial" panose="020B0604020202020204" pitchFamily="34" charset="0"/>
            </a:endParaRPr>
          </a:p>
        </p:txBody>
      </p:sp>
      <p:sp>
        <p:nvSpPr>
          <p:cNvPr id="143" name="© www.partsradet.se"/>
          <p:cNvSpPr txBox="1"/>
          <p:nvPr/>
        </p:nvSpPr>
        <p:spPr>
          <a:xfrm>
            <a:off x="1868284" y="12191335"/>
            <a:ext cx="2343590" cy="33733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lnSpc>
                <a:spcPct val="120000"/>
              </a:lnSpc>
              <a:defRPr sz="1400" b="0" cap="all">
                <a:solidFill>
                  <a:srgbClr val="FFFFFF"/>
                </a:solidFill>
                <a:latin typeface="Euclid Circular A Regular"/>
                <a:ea typeface="Euclid Circular A Regular"/>
                <a:cs typeface="Euclid Circular A Regular"/>
                <a:sym typeface="Euclid Circular A Regular"/>
              </a:defRPr>
            </a:lvl1pPr>
          </a:lstStyle>
          <a:p>
            <a:r>
              <a:rPr>
                <a:latin typeface="+mn-lt"/>
                <a:cs typeface="Arial" panose="020B0604020202020204" pitchFamily="34" charset="0"/>
              </a:rPr>
              <a:t>© www.partsradet.se</a:t>
            </a:r>
          </a:p>
        </p:txBody>
      </p:sp>
      <p:pic>
        <p:nvPicPr>
          <p:cNvPr id="144" name="Partsrådet_Logo_LeftAligned-White.png" descr="Partsrådet_Logo_LeftAligned-White.png"/>
          <p:cNvPicPr>
            <a:picLocks noChangeAspect="1"/>
          </p:cNvPicPr>
          <p:nvPr/>
        </p:nvPicPr>
        <p:blipFill>
          <a:blip r:embed="rId3"/>
          <a:stretch>
            <a:fillRect/>
          </a:stretch>
        </p:blipFill>
        <p:spPr>
          <a:xfrm>
            <a:off x="1856663" y="1273621"/>
            <a:ext cx="5573947" cy="1086262"/>
          </a:xfrm>
          <a:prstGeom prst="rect">
            <a:avLst/>
          </a:prstGeom>
          <a:ln w="12700">
            <a:miter lim="400000"/>
          </a:ln>
        </p:spPr>
      </p:pic>
      <p:sp>
        <p:nvSpPr>
          <p:cNvPr id="2" name="textruta 1">
            <a:extLst>
              <a:ext uri="{FF2B5EF4-FFF2-40B4-BE49-F238E27FC236}">
                <a16:creationId xmlns:a16="http://schemas.microsoft.com/office/drawing/2014/main" id="{F6244AEA-6357-4DED-B991-683D9B163FEA}"/>
              </a:ext>
            </a:extLst>
          </p:cNvPr>
          <p:cNvSpPr txBox="1"/>
          <p:nvPr/>
        </p:nvSpPr>
        <p:spPr>
          <a:xfrm>
            <a:off x="1852925" y="6892979"/>
            <a:ext cx="9500839" cy="6761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defTabSz="457200">
              <a:lnSpc>
                <a:spcPct val="130000"/>
              </a:lnSpc>
            </a:pPr>
            <a:endParaRPr lang="sv-SE" sz="3200" b="0">
              <a:latin typeface="+mn-lt"/>
              <a:ea typeface="Euclid Circular B Regular"/>
              <a:cs typeface="Euclid Circular B Regular"/>
              <a:sym typeface="Euclid Circular B Regular"/>
            </a:endParaRPr>
          </a:p>
        </p:txBody>
      </p:sp>
      <p:sp>
        <p:nvSpPr>
          <p:cNvPr id="3" name="textruta 2">
            <a:extLst>
              <a:ext uri="{FF2B5EF4-FFF2-40B4-BE49-F238E27FC236}">
                <a16:creationId xmlns:a16="http://schemas.microsoft.com/office/drawing/2014/main" id="{0653A524-3D3F-4B40-9C0F-D6FCA8469BF1}"/>
              </a:ext>
            </a:extLst>
          </p:cNvPr>
          <p:cNvSpPr txBox="1"/>
          <p:nvPr/>
        </p:nvSpPr>
        <p:spPr>
          <a:xfrm>
            <a:off x="1868283" y="6892979"/>
            <a:ext cx="10888711" cy="98527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algn="l" defTabSz="457200">
              <a:lnSpc>
                <a:spcPct val="130000"/>
              </a:lnSpc>
            </a:pPr>
            <a:r>
              <a:rPr lang="sv-SE" sz="4800" b="0">
                <a:solidFill>
                  <a:schemeClr val="bg1"/>
                </a:solidFill>
                <a:latin typeface="+mn-lt"/>
                <a:ea typeface="Euclid Circular A Semibold Ita" panose="020B0704000000000000" pitchFamily="34" charset="77"/>
                <a:cs typeface="Euclid Circular B Regular"/>
                <a:sym typeface="Euclid Circular B Regular"/>
              </a:rPr>
              <a:t>hallbartarbetsliv@partsradet.se</a:t>
            </a:r>
          </a:p>
        </p:txBody>
      </p:sp>
    </p:spTree>
    <p:extLst>
      <p:ext uri="{BB962C8B-B14F-4D97-AF65-F5344CB8AC3E}">
        <p14:creationId xmlns:p14="http://schemas.microsoft.com/office/powerpoint/2010/main" val="13078072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n lite längre rubrik på två rader"/>
          <p:cNvSpPr txBox="1"/>
          <p:nvPr/>
        </p:nvSpPr>
        <p:spPr>
          <a:xfrm>
            <a:off x="12470513" y="2857799"/>
            <a:ext cx="10229699" cy="121058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chemeClr val="tx1"/>
                </a:solidFill>
                <a:effectLst/>
                <a:uLnTx/>
                <a:uFillTx/>
                <a:latin typeface="+mn-lt"/>
                <a:ea typeface="Euclid Circular A Semibold Ita" panose="020B0704000000000000" pitchFamily="34" charset="77"/>
                <a:sym typeface="Euclid Circular B SemiBold"/>
              </a:rPr>
              <a:t>Partsrådet i korthet</a:t>
            </a:r>
          </a:p>
        </p:txBody>
      </p:sp>
      <p:sp>
        <p:nvSpPr>
          <p:cNvPr id="159" name="Lorem ipsum dolor sit amet consectetur adipiscing elit. Phasellus gravida justo eget nislo ullam corper id ornare mi imperdiet. In placerat diam fermentum auctor ipsum vehicula lacinia metuso de vecchio.…"/>
          <p:cNvSpPr txBox="1"/>
          <p:nvPr/>
        </p:nvSpPr>
        <p:spPr>
          <a:xfrm>
            <a:off x="12541078" y="5220263"/>
            <a:ext cx="10088570" cy="697735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spAutoFit/>
          </a:bodyPr>
          <a:lstStyle/>
          <a:p>
            <a:pPr algn="l" defTabSz="457200">
              <a:lnSpc>
                <a:spcPct val="13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3200" b="0" dirty="0">
                <a:solidFill>
                  <a:schemeClr val="tx1"/>
                </a:solidFill>
                <a:latin typeface="+mn-lt"/>
                <a:ea typeface="Euclid Circular A Semibold Ita" panose="020B0704000000000000" pitchFamily="34" charset="77"/>
                <a:cs typeface="Euclid Circular B Regular"/>
                <a:sym typeface="Euclid Circular B Regular"/>
              </a:rPr>
              <a:t>Partsrådet är en ideell organisation bestående av fack och arbetsgivare på central nivå inom statlig sektor. </a:t>
            </a:r>
          </a:p>
          <a:p>
            <a:pPr algn="l" defTabSz="457200">
              <a:lnSpc>
                <a:spcPct val="13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3200" b="0" dirty="0">
                <a:solidFill>
                  <a:schemeClr val="tx1"/>
                </a:solidFill>
                <a:latin typeface="+mn-lt"/>
                <a:ea typeface="Euclid Circular A Semibold Ita" panose="020B0704000000000000" pitchFamily="34" charset="77"/>
                <a:cs typeface="Euclid Circular B Regular"/>
                <a:sym typeface="Euclid Circular B Regular"/>
              </a:rPr>
              <a:t>Vi tar fram stöd för arbetsområden som fastställts i kollektivavtal. Från 2021 arbetar vi med följande områden:</a:t>
            </a:r>
          </a:p>
          <a:p>
            <a:pPr marL="1054100" indent="-1054100" algn="l" defTabSz="457200">
              <a:lnSpc>
                <a:spcPct val="130000"/>
              </a:lnSpc>
              <a:spcBef>
                <a:spcPts val="25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Arbetsmiljö </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Hållbart arbetsliv</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Lönebildning </a:t>
            </a:r>
          </a:p>
          <a:p>
            <a:pPr marL="1054100" indent="-1054100" algn="l" defTabSz="457200">
              <a:lnSpc>
                <a:spcPct val="130000"/>
              </a:lnSpc>
              <a:spcBef>
                <a:spcPts val="600"/>
              </a:spcBef>
              <a:buClr>
                <a:srgbClr val="AF4E55"/>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Samverkan</a:t>
            </a:r>
          </a:p>
          <a:p>
            <a:pPr algn="l" defTabSz="457200">
              <a:lnSpc>
                <a:spcPct val="130000"/>
              </a:lnSpc>
              <a:spcBef>
                <a:spcPts val="24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kumimoji="0" lang="sv-SE" sz="3200" b="0" i="0" u="none" strike="noStrike" kern="0" cap="none" spc="-119" normalizeH="0" baseline="0" noProof="0" dirty="0">
                <a:ln>
                  <a:noFill/>
                </a:ln>
                <a:solidFill>
                  <a:schemeClr val="tx1"/>
                </a:solidFill>
                <a:effectLst/>
                <a:uLnTx/>
                <a:uFillTx/>
                <a:latin typeface="+mn-lt"/>
                <a:ea typeface="Euclid Circular A Semibold Ita" panose="020B0704000000000000" pitchFamily="34" charset="77"/>
                <a:sym typeface="Euclid Circular B Regular"/>
              </a:rPr>
              <a:t>247 statliga verksamheter är medlemmar.</a:t>
            </a:r>
          </a:p>
        </p:txBody>
      </p:sp>
      <p:pic>
        <p:nvPicPr>
          <p:cNvPr id="160" name="Uppsala_universitet__DSF1814 (1).jpg" descr="Uppsala_universitet__DSF1814 (1).jpg"/>
          <p:cNvPicPr>
            <a:picLocks noChangeAspect="1"/>
          </p:cNvPicPr>
          <p:nvPr/>
        </p:nvPicPr>
        <p:blipFill>
          <a:blip r:embed="rId2"/>
          <a:srcRect l="35895" t="4112" r="25514" b="7547"/>
          <a:stretch>
            <a:fillRect/>
          </a:stretch>
        </p:blipFill>
        <p:spPr>
          <a:xfrm>
            <a:off x="-2810" y="-9819"/>
            <a:ext cx="10676295" cy="1373563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345F"/>
        </a:solidFill>
        <a:effectLst/>
      </p:bgPr>
    </p:bg>
    <p:spTree>
      <p:nvGrpSpPr>
        <p:cNvPr id="1" name=""/>
        <p:cNvGrpSpPr/>
        <p:nvPr/>
      </p:nvGrpSpPr>
      <p:grpSpPr>
        <a:xfrm>
          <a:off x="0" y="0"/>
          <a:ext cx="0" cy="0"/>
          <a:chOff x="0" y="0"/>
          <a:chExt cx="0" cy="0"/>
        </a:xfrm>
      </p:grpSpPr>
      <p:sp>
        <p:nvSpPr>
          <p:cNvPr id="26" name="Ellips 25">
            <a:extLst>
              <a:ext uri="{FF2B5EF4-FFF2-40B4-BE49-F238E27FC236}">
                <a16:creationId xmlns:a16="http://schemas.microsoft.com/office/drawing/2014/main" id="{E8DCBAFF-89A0-A04A-AD92-C3C0ED287563}"/>
              </a:ext>
            </a:extLst>
          </p:cNvPr>
          <p:cNvSpPr/>
          <p:nvPr/>
        </p:nvSpPr>
        <p:spPr>
          <a:xfrm>
            <a:off x="14452193" y="4901398"/>
            <a:ext cx="5438335" cy="5436587"/>
          </a:xfrm>
          <a:prstGeom prst="ellipse">
            <a:avLst/>
          </a:prstGeom>
          <a:solidFill>
            <a:srgbClr val="FDD1D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mn-ea"/>
              <a:cs typeface="+mn-cs"/>
              <a:sym typeface="Helvetica Neue Medium"/>
            </a:endParaRPr>
          </a:p>
        </p:txBody>
      </p:sp>
      <p:sp>
        <p:nvSpPr>
          <p:cNvPr id="191" name="En lång vänsterställd rubrik på två rader med en hel del text"/>
          <p:cNvSpPr txBox="1"/>
          <p:nvPr/>
        </p:nvSpPr>
        <p:spPr>
          <a:xfrm>
            <a:off x="1753781" y="1622804"/>
            <a:ext cx="17341084" cy="231858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rgbClr val="FFFFFF"/>
                </a:solidFill>
                <a:effectLst/>
                <a:uLnTx/>
                <a:uFillTx/>
                <a:latin typeface="+mn-lt"/>
                <a:sym typeface="Euclid Circular B SemiBold"/>
              </a:rPr>
              <a:t>En bättre arbetsdag, varje dag, genom friska och engagerade arbetsplatser</a:t>
            </a:r>
            <a:endParaRPr kumimoji="0" sz="8000" b="0" i="0" u="none" strike="noStrike" kern="0" cap="none" spc="-159" normalizeH="0" baseline="0" noProof="0" dirty="0">
              <a:ln>
                <a:noFill/>
              </a:ln>
              <a:solidFill>
                <a:srgbClr val="FFFFFF"/>
              </a:solidFill>
              <a:effectLst/>
              <a:uLnTx/>
              <a:uFillTx/>
              <a:latin typeface="+mn-lt"/>
              <a:sym typeface="Euclid Circular B SemiBold"/>
            </a:endParaRPr>
          </a:p>
        </p:txBody>
      </p:sp>
      <p:sp>
        <p:nvSpPr>
          <p:cNvPr id="2" name="Ellips 1">
            <a:extLst>
              <a:ext uri="{FF2B5EF4-FFF2-40B4-BE49-F238E27FC236}">
                <a16:creationId xmlns:a16="http://schemas.microsoft.com/office/drawing/2014/main" id="{89831A59-55C5-B44E-9628-B1B0C3C042A9}"/>
              </a:ext>
            </a:extLst>
          </p:cNvPr>
          <p:cNvSpPr/>
          <p:nvPr/>
        </p:nvSpPr>
        <p:spPr>
          <a:xfrm>
            <a:off x="4493473" y="4901398"/>
            <a:ext cx="5438335" cy="5436587"/>
          </a:xfrm>
          <a:prstGeom prst="ellipse">
            <a:avLst/>
          </a:prstGeom>
          <a:solidFill>
            <a:srgbClr val="FDD1D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mn-ea"/>
              <a:cs typeface="+mn-cs"/>
              <a:sym typeface="Helvetica Neue Medium"/>
            </a:endParaRPr>
          </a:p>
        </p:txBody>
      </p:sp>
      <p:sp>
        <p:nvSpPr>
          <p:cNvPr id="4" name="textruta 3">
            <a:extLst>
              <a:ext uri="{FF2B5EF4-FFF2-40B4-BE49-F238E27FC236}">
                <a16:creationId xmlns:a16="http://schemas.microsoft.com/office/drawing/2014/main" id="{0D6FA04A-75E0-1044-9BCC-3519E1024022}"/>
              </a:ext>
            </a:extLst>
          </p:cNvPr>
          <p:cNvSpPr txBox="1"/>
          <p:nvPr/>
        </p:nvSpPr>
        <p:spPr>
          <a:xfrm>
            <a:off x="11763632" y="6858000"/>
            <a:ext cx="1912990" cy="676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spAutoFit/>
          </a:bodyPr>
          <a:lstStyle/>
          <a:p>
            <a:pPr marL="0" marR="0" lvl="0" indent="0" algn="l" defTabSz="457200" rtl="0" eaLnBrk="1" fontAlgn="auto" latinLnBrk="0" hangingPunct="0">
              <a:lnSpc>
                <a:spcPct val="13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Euclid Circular B Regular"/>
              <a:cs typeface="Euclid Circular B Regular"/>
              <a:sym typeface="Euclid Circular B Regular"/>
            </a:endParaRPr>
          </a:p>
        </p:txBody>
      </p:sp>
      <p:sp>
        <p:nvSpPr>
          <p:cNvPr id="11" name="textruta 10">
            <a:extLst>
              <a:ext uri="{FF2B5EF4-FFF2-40B4-BE49-F238E27FC236}">
                <a16:creationId xmlns:a16="http://schemas.microsoft.com/office/drawing/2014/main" id="{2F537476-B1FC-D04C-985A-A92792270F09}"/>
              </a:ext>
            </a:extLst>
          </p:cNvPr>
          <p:cNvSpPr txBox="1"/>
          <p:nvPr/>
        </p:nvSpPr>
        <p:spPr>
          <a:xfrm>
            <a:off x="11763632" y="4917989"/>
            <a:ext cx="3167133" cy="686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rtlCol="0">
            <a:spAutoFit/>
          </a:bodyPr>
          <a:lstStyle/>
          <a:p>
            <a:pPr marL="0" marR="0" lvl="0" indent="0" algn="l" defTabSz="457200" rtl="0" eaLnBrk="1" fontAlgn="auto" latinLnBrk="0" hangingPunct="0">
              <a:lnSpc>
                <a:spcPct val="13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mn-lt"/>
              <a:ea typeface="Euclid Circular B Regular"/>
              <a:cs typeface="Euclid Circular B Regular"/>
              <a:sym typeface="Euclid Circular B Regular"/>
            </a:endParaRPr>
          </a:p>
        </p:txBody>
      </p:sp>
      <p:pic>
        <p:nvPicPr>
          <p:cNvPr id="15" name="Bild 14" descr="Hjärta med puls kontur">
            <a:extLst>
              <a:ext uri="{FF2B5EF4-FFF2-40B4-BE49-F238E27FC236}">
                <a16:creationId xmlns:a16="http://schemas.microsoft.com/office/drawing/2014/main" id="{AA908CEA-38D0-394A-93DC-5EDDA5CDF0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4317" y="5165055"/>
            <a:ext cx="2456645" cy="2456645"/>
          </a:xfrm>
          <a:prstGeom prst="rect">
            <a:avLst/>
          </a:prstGeom>
        </p:spPr>
      </p:pic>
      <p:pic>
        <p:nvPicPr>
          <p:cNvPr id="13" name="Bild 12" descr="Gruppkreativitet kontur">
            <a:extLst>
              <a:ext uri="{FF2B5EF4-FFF2-40B4-BE49-F238E27FC236}">
                <a16:creationId xmlns:a16="http://schemas.microsoft.com/office/drawing/2014/main" id="{A6900C0C-8F72-5D43-B88A-2F92C1D0CB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18891" y="5031181"/>
            <a:ext cx="2504938" cy="2504938"/>
          </a:xfrm>
          <a:prstGeom prst="rect">
            <a:avLst/>
          </a:prstGeom>
        </p:spPr>
      </p:pic>
      <p:sp>
        <p:nvSpPr>
          <p:cNvPr id="25" name="Ellips 24">
            <a:extLst>
              <a:ext uri="{FF2B5EF4-FFF2-40B4-BE49-F238E27FC236}">
                <a16:creationId xmlns:a16="http://schemas.microsoft.com/office/drawing/2014/main" id="{7B830560-E38D-DE41-A9A5-B2FB51652E0B}"/>
              </a:ext>
            </a:extLst>
          </p:cNvPr>
          <p:cNvSpPr/>
          <p:nvPr/>
        </p:nvSpPr>
        <p:spPr>
          <a:xfrm>
            <a:off x="9472833" y="4901398"/>
            <a:ext cx="5438335" cy="5436587"/>
          </a:xfrm>
          <a:prstGeom prst="ellipse">
            <a:avLst/>
          </a:prstGeom>
          <a:solidFill>
            <a:srgbClr val="AF4E5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mn-lt"/>
              <a:ea typeface="+mn-ea"/>
              <a:cs typeface="+mn-cs"/>
              <a:sym typeface="Helvetica Neue Medium"/>
            </a:endParaRPr>
          </a:p>
        </p:txBody>
      </p:sp>
      <p:sp>
        <p:nvSpPr>
          <p:cNvPr id="6" name="TextBox 5">
            <a:extLst>
              <a:ext uri="{FF2B5EF4-FFF2-40B4-BE49-F238E27FC236}">
                <a16:creationId xmlns:a16="http://schemas.microsoft.com/office/drawing/2014/main" id="{34E9B047-A6EE-4348-AF62-4F8E3BF13F59}"/>
              </a:ext>
            </a:extLst>
          </p:cNvPr>
          <p:cNvSpPr txBox="1"/>
          <p:nvPr/>
        </p:nvSpPr>
        <p:spPr>
          <a:xfrm>
            <a:off x="9433560" y="7281294"/>
            <a:ext cx="5745480" cy="9789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i="0" u="none" strike="noStrike" kern="0" cap="none" spc="0" normalizeH="0" baseline="0" noProof="0" dirty="0">
                <a:ln>
                  <a:noFill/>
                </a:ln>
                <a:solidFill>
                  <a:srgbClr val="FFFFFF"/>
                </a:solidFill>
                <a:effectLst/>
                <a:uLnTx/>
                <a:uFillTx/>
                <a:latin typeface="+mn-lt"/>
                <a:ea typeface="Euclid Circular B Regular"/>
                <a:cs typeface="Euclid Circular B Regular"/>
                <a:sym typeface="Euclid Circular B Regular"/>
              </a:rPr>
              <a:t>Hållbart arbetsliv</a:t>
            </a:r>
          </a:p>
        </p:txBody>
      </p:sp>
      <p:sp>
        <p:nvSpPr>
          <p:cNvPr id="28" name="TextBox 27">
            <a:extLst>
              <a:ext uri="{FF2B5EF4-FFF2-40B4-BE49-F238E27FC236}">
                <a16:creationId xmlns:a16="http://schemas.microsoft.com/office/drawing/2014/main" id="{5A5799BF-AB61-4990-B492-DA6E6B9447F5}"/>
              </a:ext>
            </a:extLst>
          </p:cNvPr>
          <p:cNvSpPr txBox="1"/>
          <p:nvPr/>
        </p:nvSpPr>
        <p:spPr>
          <a:xfrm>
            <a:off x="4339900" y="7285884"/>
            <a:ext cx="5745480" cy="193918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t>Friska </a:t>
            </a:r>
            <a:b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br>
            <a:r>
              <a:rPr kumimoji="0" lang="sv-SE" sz="4800" b="0" u="none" strike="noStrike" kern="0" cap="none" spc="0" normalizeH="0" baseline="0" noProof="0" dirty="0">
                <a:ln>
                  <a:noFill/>
                </a:ln>
                <a:solidFill>
                  <a:srgbClr val="000000"/>
                </a:solidFill>
                <a:effectLst/>
                <a:uLnTx/>
                <a:uFillTx/>
                <a:latin typeface="+mn-lt"/>
                <a:ea typeface="Euclid Circular B Regular"/>
                <a:cs typeface="Arial" panose="020B0604020202020204" pitchFamily="34" charset="0"/>
                <a:sym typeface="Euclid Circular B Regular"/>
              </a:rPr>
              <a:t>arbetsplatser</a:t>
            </a:r>
          </a:p>
        </p:txBody>
      </p:sp>
      <p:sp>
        <p:nvSpPr>
          <p:cNvPr id="29" name="TextBox 28">
            <a:extLst>
              <a:ext uri="{FF2B5EF4-FFF2-40B4-BE49-F238E27FC236}">
                <a16:creationId xmlns:a16="http://schemas.microsoft.com/office/drawing/2014/main" id="{0933EFA2-CECA-4F3E-8903-07287AC81F1E}"/>
              </a:ext>
            </a:extLst>
          </p:cNvPr>
          <p:cNvSpPr txBox="1"/>
          <p:nvPr/>
        </p:nvSpPr>
        <p:spPr>
          <a:xfrm>
            <a:off x="14298620" y="7285884"/>
            <a:ext cx="5745480" cy="193918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457200" rtl="0" eaLnBrk="1" fontAlgn="auto" latinLnBrk="0" hangingPunct="0">
              <a:lnSpc>
                <a:spcPct val="130000"/>
              </a:lnSpc>
              <a:spcBef>
                <a:spcPts val="0"/>
              </a:spcBef>
              <a:spcAft>
                <a:spcPts val="0"/>
              </a:spcAft>
              <a:buClrTx/>
              <a:buSzTx/>
              <a:buFontTx/>
              <a:buNone/>
              <a:tabLst/>
              <a:defRPr/>
            </a:pPr>
            <a:r>
              <a:rPr kumimoji="0" lang="sv-SE" sz="4800" b="0" i="0" u="none" strike="noStrike" kern="0" cap="none" spc="0" normalizeH="0" baseline="0" noProof="0" dirty="0">
                <a:ln>
                  <a:noFill/>
                </a:ln>
                <a:solidFill>
                  <a:srgbClr val="000000"/>
                </a:solidFill>
                <a:effectLst/>
                <a:uLnTx/>
                <a:uFillTx/>
                <a:latin typeface="+mn-lt"/>
                <a:ea typeface="Euclid Circular B Regular"/>
                <a:cs typeface="Euclid Circular B Regular"/>
                <a:sym typeface="Euclid Circular B Regular"/>
              </a:rPr>
              <a:t>Engagerade arbetsplatser</a:t>
            </a:r>
          </a:p>
        </p:txBody>
      </p:sp>
      <p:sp>
        <p:nvSpPr>
          <p:cNvPr id="30" name="Rektangel: rundade hörn 1">
            <a:extLst>
              <a:ext uri="{FF2B5EF4-FFF2-40B4-BE49-F238E27FC236}">
                <a16:creationId xmlns:a16="http://schemas.microsoft.com/office/drawing/2014/main" id="{FF3D05D0-AAF2-604D-BE6D-BBA7135973FF}"/>
              </a:ext>
            </a:extLst>
          </p:cNvPr>
          <p:cNvSpPr/>
          <p:nvPr/>
        </p:nvSpPr>
        <p:spPr>
          <a:xfrm>
            <a:off x="1854183"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1" name="Rektangel: rundade hörn 1">
            <a:extLst>
              <a:ext uri="{FF2B5EF4-FFF2-40B4-BE49-F238E27FC236}">
                <a16:creationId xmlns:a16="http://schemas.microsoft.com/office/drawing/2014/main" id="{60F5F372-B183-E64A-A0C9-F423433D5561}"/>
              </a:ext>
            </a:extLst>
          </p:cNvPr>
          <p:cNvSpPr/>
          <p:nvPr/>
        </p:nvSpPr>
        <p:spPr>
          <a:xfrm>
            <a:off x="7097592"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2" name="Rektangel: rundade hörn 1">
            <a:extLst>
              <a:ext uri="{FF2B5EF4-FFF2-40B4-BE49-F238E27FC236}">
                <a16:creationId xmlns:a16="http://schemas.microsoft.com/office/drawing/2014/main" id="{2E4F5F19-CCBE-F647-9C49-A627412F0103}"/>
              </a:ext>
            </a:extLst>
          </p:cNvPr>
          <p:cNvSpPr/>
          <p:nvPr/>
        </p:nvSpPr>
        <p:spPr>
          <a:xfrm>
            <a:off x="12341001"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3" name="Rektangel: rundade hörn 1">
            <a:extLst>
              <a:ext uri="{FF2B5EF4-FFF2-40B4-BE49-F238E27FC236}">
                <a16:creationId xmlns:a16="http://schemas.microsoft.com/office/drawing/2014/main" id="{0D4E72E9-B0F3-1343-898E-11CFB4ED5A5C}"/>
              </a:ext>
            </a:extLst>
          </p:cNvPr>
          <p:cNvSpPr/>
          <p:nvPr/>
        </p:nvSpPr>
        <p:spPr>
          <a:xfrm>
            <a:off x="17584411" y="10729257"/>
            <a:ext cx="4945406" cy="1808483"/>
          </a:xfrm>
          <a:prstGeom prst="roundRect">
            <a:avLst/>
          </a:prstGeom>
          <a:solidFill>
            <a:srgbClr val="EFE9D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v-SE" sz="3200" b="0" i="0" u="none" strike="noStrike" kern="0" cap="none" spc="0" normalizeH="0" baseline="0" noProof="0">
              <a:ln>
                <a:noFill/>
              </a:ln>
              <a:solidFill>
                <a:srgbClr val="FFFFFF"/>
              </a:solidFill>
              <a:effectLst/>
              <a:uLnTx/>
              <a:uFillTx/>
              <a:latin typeface="Arial" panose="020B0604020202020204"/>
              <a:ea typeface="+mn-ea"/>
              <a:cs typeface="+mn-cs"/>
              <a:sym typeface="Helvetica Neue Medium"/>
            </a:endParaRPr>
          </a:p>
        </p:txBody>
      </p:sp>
      <p:sp>
        <p:nvSpPr>
          <p:cNvPr id="34" name="textruta 2">
            <a:extLst>
              <a:ext uri="{FF2B5EF4-FFF2-40B4-BE49-F238E27FC236}">
                <a16:creationId xmlns:a16="http://schemas.microsoft.com/office/drawing/2014/main" id="{B1B7F51A-D404-0F4A-9431-8BF4A9BB6028}"/>
              </a:ext>
            </a:extLst>
          </p:cNvPr>
          <p:cNvSpPr txBox="1"/>
          <p:nvPr/>
        </p:nvSpPr>
        <p:spPr>
          <a:xfrm>
            <a:off x="1854183"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000000"/>
                </a:solidFill>
                <a:effectLst/>
                <a:uLnTx/>
                <a:uFillTx/>
                <a:latin typeface="+mn-lt"/>
                <a:sym typeface="Helvetica Neue Medium"/>
              </a:rPr>
              <a:t>Efterhjälpande insatser för återgång i arbete</a:t>
            </a:r>
          </a:p>
        </p:txBody>
      </p:sp>
      <p:sp>
        <p:nvSpPr>
          <p:cNvPr id="35" name="textruta 2">
            <a:extLst>
              <a:ext uri="{FF2B5EF4-FFF2-40B4-BE49-F238E27FC236}">
                <a16:creationId xmlns:a16="http://schemas.microsoft.com/office/drawing/2014/main" id="{7093D659-67E4-434A-9566-003A2BB817FB}"/>
              </a:ext>
            </a:extLst>
          </p:cNvPr>
          <p:cNvSpPr txBox="1"/>
          <p:nvPr/>
        </p:nvSpPr>
        <p:spPr>
          <a:xfrm>
            <a:off x="7097591"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a:ln>
                  <a:noFill/>
                </a:ln>
                <a:solidFill>
                  <a:srgbClr val="000000"/>
                </a:solidFill>
                <a:effectLst/>
                <a:uLnTx/>
                <a:uFillTx/>
                <a:latin typeface="+mn-lt"/>
                <a:sym typeface="Helvetica Neue Medium"/>
              </a:rPr>
              <a:t>Förebyggande insatser för att motverka ohälsa</a:t>
            </a:r>
          </a:p>
        </p:txBody>
      </p:sp>
      <p:sp>
        <p:nvSpPr>
          <p:cNvPr id="36" name="textruta 2">
            <a:extLst>
              <a:ext uri="{FF2B5EF4-FFF2-40B4-BE49-F238E27FC236}">
                <a16:creationId xmlns:a16="http://schemas.microsoft.com/office/drawing/2014/main" id="{30DACD9D-94F3-F441-87A0-87663B2177EF}"/>
              </a:ext>
            </a:extLst>
          </p:cNvPr>
          <p:cNvSpPr txBox="1"/>
          <p:nvPr/>
        </p:nvSpPr>
        <p:spPr>
          <a:xfrm>
            <a:off x="12340999"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dirty="0">
                <a:ln>
                  <a:noFill/>
                </a:ln>
                <a:solidFill>
                  <a:srgbClr val="000000"/>
                </a:solidFill>
                <a:effectLst/>
                <a:uLnTx/>
                <a:uFillTx/>
                <a:latin typeface="+mn-lt"/>
                <a:sym typeface="Helvetica Neue Medium"/>
              </a:rPr>
              <a:t>Främjande insatser för </a:t>
            </a:r>
            <a:br>
              <a:rPr kumimoji="0" lang="sv-SE" sz="3200" b="0" i="0" u="none" strike="noStrike" kern="0" cap="none" spc="0" normalizeH="0" baseline="0" noProof="0" dirty="0">
                <a:ln>
                  <a:noFill/>
                </a:ln>
                <a:solidFill>
                  <a:srgbClr val="000000"/>
                </a:solidFill>
                <a:effectLst/>
                <a:uLnTx/>
                <a:uFillTx/>
                <a:latin typeface="+mn-lt"/>
                <a:sym typeface="Helvetica Neue Medium"/>
              </a:rPr>
            </a:br>
            <a:r>
              <a:rPr kumimoji="0" lang="sv-SE" sz="3200" b="0" i="0" u="none" strike="noStrike" kern="0" cap="none" spc="0" normalizeH="0" baseline="0" noProof="0" dirty="0">
                <a:ln>
                  <a:noFill/>
                </a:ln>
                <a:solidFill>
                  <a:srgbClr val="000000"/>
                </a:solidFill>
                <a:effectLst/>
                <a:uLnTx/>
                <a:uFillTx/>
                <a:latin typeface="+mn-lt"/>
                <a:sym typeface="Helvetica Neue Medium"/>
              </a:rPr>
              <a:t>att skapa engagemang</a:t>
            </a:r>
          </a:p>
        </p:txBody>
      </p:sp>
      <p:sp>
        <p:nvSpPr>
          <p:cNvPr id="37" name="textruta 2">
            <a:extLst>
              <a:ext uri="{FF2B5EF4-FFF2-40B4-BE49-F238E27FC236}">
                <a16:creationId xmlns:a16="http://schemas.microsoft.com/office/drawing/2014/main" id="{F9ABFB09-33EF-144A-825B-70E87C642663}"/>
              </a:ext>
            </a:extLst>
          </p:cNvPr>
          <p:cNvSpPr txBox="1"/>
          <p:nvPr/>
        </p:nvSpPr>
        <p:spPr>
          <a:xfrm>
            <a:off x="17571397" y="11089759"/>
            <a:ext cx="4945405" cy="10874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sv-SE" sz="3200" b="0" i="0" u="none" strike="noStrike" kern="0" cap="none" spc="0" normalizeH="0" baseline="0" noProof="0">
                <a:ln>
                  <a:noFill/>
                </a:ln>
                <a:solidFill>
                  <a:srgbClr val="000000"/>
                </a:solidFill>
                <a:effectLst/>
                <a:uLnTx/>
                <a:uFillTx/>
                <a:latin typeface="+mn-lt"/>
                <a:sym typeface="Helvetica Neue Medium"/>
              </a:rPr>
              <a:t>Utvecklande insatser för kontinuerligt lärande</a:t>
            </a:r>
          </a:p>
        </p:txBody>
      </p:sp>
    </p:spTree>
    <p:extLst>
      <p:ext uri="{BB962C8B-B14F-4D97-AF65-F5344CB8AC3E}">
        <p14:creationId xmlns:p14="http://schemas.microsoft.com/office/powerpoint/2010/main" val="42877605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4E45"/>
        </a:solidFill>
        <a:effectLst/>
      </p:bgPr>
    </p:bg>
    <p:spTree>
      <p:nvGrpSpPr>
        <p:cNvPr id="1" name=""/>
        <p:cNvGrpSpPr/>
        <p:nvPr/>
      </p:nvGrpSpPr>
      <p:grpSpPr>
        <a:xfrm>
          <a:off x="0" y="0"/>
          <a:ext cx="0" cy="0"/>
          <a:chOff x="0" y="0"/>
          <a:chExt cx="0" cy="0"/>
        </a:xfrm>
      </p:grpSpPr>
      <p:sp>
        <p:nvSpPr>
          <p:cNvPr id="7" name="En längre centrerad rubrik med ett streck som bryter av">
            <a:extLst>
              <a:ext uri="{FF2B5EF4-FFF2-40B4-BE49-F238E27FC236}">
                <a16:creationId xmlns:a16="http://schemas.microsoft.com/office/drawing/2014/main" id="{867A3C67-3EDC-9E46-859D-BA25B79E9AD3}"/>
              </a:ext>
            </a:extLst>
          </p:cNvPr>
          <p:cNvSpPr txBox="1"/>
          <p:nvPr/>
        </p:nvSpPr>
        <p:spPr>
          <a:xfrm>
            <a:off x="5046000" y="3969598"/>
            <a:ext cx="142920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r>
              <a:rPr lang="sv-SE" dirty="0">
                <a:latin typeface="+mj-lt"/>
              </a:rPr>
              <a:t>IA-systemet</a:t>
            </a:r>
            <a:endParaRPr dirty="0">
              <a:latin typeface="+mj-lt"/>
            </a:endParaRPr>
          </a:p>
        </p:txBody>
      </p:sp>
      <p:sp>
        <p:nvSpPr>
          <p:cNvPr id="8" name="Centrerad undertext i lite större storlek när man behöver att ett viktigt budskap ska ta lite extra plats.">
            <a:extLst>
              <a:ext uri="{FF2B5EF4-FFF2-40B4-BE49-F238E27FC236}">
                <a16:creationId xmlns:a16="http://schemas.microsoft.com/office/drawing/2014/main" id="{8C06EBEC-0DF5-E242-8294-F30B5AB12ED3}"/>
              </a:ext>
            </a:extLst>
          </p:cNvPr>
          <p:cNvSpPr txBox="1"/>
          <p:nvPr/>
        </p:nvSpPr>
        <p:spPr>
          <a:xfrm>
            <a:off x="5170113" y="7635384"/>
            <a:ext cx="14043775"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457200">
              <a:lnSpc>
                <a:spcPct val="90000"/>
              </a:lnSpc>
              <a:spcBef>
                <a:spcPts val="2500"/>
              </a:spcBef>
              <a:defRPr sz="6000" b="0" spc="-119">
                <a:solidFill>
                  <a:srgbClr val="FFFFFF"/>
                </a:solidFill>
                <a:latin typeface="Euclid Circular B Regular"/>
                <a:ea typeface="Euclid Circular B Regular"/>
                <a:cs typeface="Euclid Circular B Regular"/>
                <a:sym typeface="Euclid Circular B Regular"/>
              </a:defRPr>
            </a:lvl1pPr>
          </a:lstStyle>
          <a:p>
            <a:r>
              <a:rPr lang="sv-SE" sz="4000" dirty="0">
                <a:latin typeface="+mn-lt"/>
              </a:rPr>
              <a:t>IA-systemet – Information om arbetsmiljö – är ett webbaserat verktyg som stödjer det systematiska arbetsmiljöarbetet med rapportering, åtgärder och uppföljning av olycksfall, tillbud och riskobservationer, inklusive händelser relaterade till den organisatoriska och sociala arbetsmiljön. </a:t>
            </a:r>
          </a:p>
        </p:txBody>
      </p:sp>
      <p:sp>
        <p:nvSpPr>
          <p:cNvPr id="9" name="Line">
            <a:extLst>
              <a:ext uri="{FF2B5EF4-FFF2-40B4-BE49-F238E27FC236}">
                <a16:creationId xmlns:a16="http://schemas.microsoft.com/office/drawing/2014/main" id="{0A063E53-9464-B84A-86C9-DFAC5F240ECD}"/>
              </a:ext>
            </a:extLst>
          </p:cNvPr>
          <p:cNvSpPr/>
          <p:nvPr/>
        </p:nvSpPr>
        <p:spPr>
          <a:xfrm>
            <a:off x="11682732" y="6471285"/>
            <a:ext cx="1018537" cy="1"/>
          </a:xfrm>
          <a:prstGeom prst="line">
            <a:avLst/>
          </a:prstGeom>
          <a:ln w="114300">
            <a:solidFill>
              <a:srgbClr val="FFFFF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mn-lt"/>
            </a:endParaRPr>
          </a:p>
        </p:txBody>
      </p:sp>
    </p:spTree>
    <p:extLst>
      <p:ext uri="{BB962C8B-B14F-4D97-AF65-F5344CB8AC3E}">
        <p14:creationId xmlns:p14="http://schemas.microsoft.com/office/powerpoint/2010/main" val="14476668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n kort rubrik">
            <a:extLst>
              <a:ext uri="{FF2B5EF4-FFF2-40B4-BE49-F238E27FC236}">
                <a16:creationId xmlns:a16="http://schemas.microsoft.com/office/drawing/2014/main" id="{528BB5F8-239C-0346-A4EB-C94D1AFE54C2}"/>
              </a:ext>
            </a:extLst>
          </p:cNvPr>
          <p:cNvSpPr txBox="1"/>
          <p:nvPr/>
        </p:nvSpPr>
        <p:spPr>
          <a:xfrm>
            <a:off x="1748229" y="2857799"/>
            <a:ext cx="1041321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latin typeface="+mn-lt"/>
              </a:rPr>
              <a:t>Målgrupp för tjänsten</a:t>
            </a:r>
            <a:endParaRPr dirty="0">
              <a:latin typeface="+mn-lt"/>
            </a:endParaRPr>
          </a:p>
        </p:txBody>
      </p:sp>
      <p:pic>
        <p:nvPicPr>
          <p:cNvPr id="8" name="Bildobjekt 4" descr="En bild som visar bord, person, sitter, fönster&#10;&#10;Automatiskt genererad beskrivning">
            <a:extLst>
              <a:ext uri="{FF2B5EF4-FFF2-40B4-BE49-F238E27FC236}">
                <a16:creationId xmlns:a16="http://schemas.microsoft.com/office/drawing/2014/main" id="{D33DC406-0CAE-4BD2-A80A-9D05BB75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1283" y="0"/>
            <a:ext cx="10662716" cy="13716000"/>
          </a:xfrm>
          <a:prstGeom prst="rect">
            <a:avLst/>
          </a:prstGeom>
        </p:spPr>
      </p:pic>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36D22704-B18B-5F43-A494-2D2F6EFB4AA7}"/>
              </a:ext>
            </a:extLst>
          </p:cNvPr>
          <p:cNvSpPr txBox="1"/>
          <p:nvPr/>
        </p:nvSpPr>
        <p:spPr>
          <a:xfrm>
            <a:off x="1818793" y="5220263"/>
            <a:ext cx="10413215" cy="4062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2000" b="0" dirty="0">
                <a:latin typeface="+mn-lt"/>
                <a:sym typeface="Euclid Circular B Regular"/>
              </a:rPr>
              <a:t>Tjänsten vänder sig främst till:</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HR-strateger, -partners, -specialister och -chefer</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Personalchefer</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Arbetsmiljöansvariga/specialister</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Verksamhetsutvecklare</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Fackligt förtroendevalda</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Arbetsmiljöombud</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Skyddsombud</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r>
              <a:rPr lang="sv-SE" sz="2000" b="0" dirty="0">
                <a:latin typeface="+mn-lt"/>
              </a:rPr>
              <a:t>Avdelnings-och verksamhetschefer</a:t>
            </a:r>
          </a:p>
          <a:p>
            <a:pPr marL="457200" indent="-457200" algn="l" defTabSz="457200">
              <a:lnSpc>
                <a:spcPct val="130000"/>
              </a:lnSpc>
              <a:buClr>
                <a:srgbClr val="009BA2"/>
              </a:buClr>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2000" b="0" dirty="0">
              <a:latin typeface="+mn-lt"/>
              <a:ea typeface="Euclid Circular B Regular"/>
              <a:cs typeface="Euclid Circular B Regular"/>
              <a:sym typeface="Euclid Circular B Regular"/>
            </a:endParaRPr>
          </a:p>
        </p:txBody>
      </p:sp>
    </p:spTree>
    <p:extLst>
      <p:ext uri="{BB962C8B-B14F-4D97-AF65-F5344CB8AC3E}">
        <p14:creationId xmlns:p14="http://schemas.microsoft.com/office/powerpoint/2010/main" val="11171314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n längre rubrik med bullet points"/>
          <p:cNvSpPr txBox="1"/>
          <p:nvPr/>
        </p:nvSpPr>
        <p:spPr>
          <a:xfrm>
            <a:off x="11771148" y="2857799"/>
            <a:ext cx="1041321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pPr marL="0" marR="0" lvl="0" indent="0" algn="l" defTabSz="457200" rtl="0" eaLnBrk="1" fontAlgn="auto" latinLnBrk="0" hangingPunct="0">
              <a:lnSpc>
                <a:spcPct val="90000"/>
              </a:lnSpc>
              <a:spcBef>
                <a:spcPts val="0"/>
              </a:spcBef>
              <a:spcAft>
                <a:spcPts val="0"/>
              </a:spcAft>
              <a:buClrTx/>
              <a:buSzTx/>
              <a:buFontTx/>
              <a:buNone/>
              <a:tabLst/>
              <a:defRPr/>
            </a:pPr>
            <a:r>
              <a:rPr kumimoji="0" lang="sv-SE" sz="8000" b="0" i="0" u="none" strike="noStrike" kern="0" cap="none" spc="-159" normalizeH="0" baseline="0" noProof="0" dirty="0">
                <a:ln>
                  <a:noFill/>
                </a:ln>
                <a:solidFill>
                  <a:srgbClr val="000000"/>
                </a:solidFill>
                <a:effectLst/>
                <a:uLnTx/>
                <a:uFillTx/>
                <a:latin typeface="+mj-lt"/>
                <a:sym typeface="Euclid Circular B SemiBold"/>
              </a:rPr>
              <a:t>Tjänstens fokus</a:t>
            </a:r>
            <a:endParaRPr kumimoji="0" sz="8000" b="0" i="0" u="none" strike="noStrike" kern="0" cap="none" spc="-159" normalizeH="0" baseline="0" noProof="0" dirty="0">
              <a:ln>
                <a:noFill/>
              </a:ln>
              <a:solidFill>
                <a:srgbClr val="000000"/>
              </a:solidFill>
              <a:effectLst/>
              <a:uLnTx/>
              <a:uFillTx/>
              <a:latin typeface="+mj-lt"/>
              <a:sym typeface="Euclid Circular B SemiBold"/>
            </a:endParaRPr>
          </a:p>
        </p:txBody>
      </p:sp>
      <p:sp>
        <p:nvSpPr>
          <p:cNvPr id="164" name="Bullet point lorem de loro…"/>
          <p:cNvSpPr txBox="1"/>
          <p:nvPr/>
        </p:nvSpPr>
        <p:spPr>
          <a:xfrm>
            <a:off x="11841712" y="5220263"/>
            <a:ext cx="11646085" cy="4621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457200">
              <a:lnSpc>
                <a:spcPct val="90000"/>
              </a:lnSpc>
              <a:spcBef>
                <a:spcPts val="2500"/>
              </a:spcBef>
              <a:buClr>
                <a:srgbClr val="FDD1D1"/>
              </a:buClr>
              <a:buSzPct val="125000"/>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Organisationsutvecklande genom att: </a:t>
            </a:r>
          </a:p>
          <a:p>
            <a:pPr marL="1054100" indent="-1054100" algn="l" defTabSz="457200">
              <a:lnSpc>
                <a:spcPct val="90000"/>
              </a:lnSpc>
              <a:spcBef>
                <a:spcPts val="2500"/>
              </a:spcBef>
              <a:buClr>
                <a:srgbClr val="FDD1D1"/>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Öka kunskaperna om arbetsmiljöincidenter och förebyggande riskarbete i den egna organisationen</a:t>
            </a:r>
          </a:p>
          <a:p>
            <a:pPr marL="1054100" indent="-1054100" algn="l" defTabSz="457200">
              <a:lnSpc>
                <a:spcPct val="90000"/>
              </a:lnSpc>
              <a:spcBef>
                <a:spcPts val="2500"/>
              </a:spcBef>
              <a:buClr>
                <a:srgbClr val="FDD1D1"/>
              </a:buClr>
              <a:buSzPct val="125000"/>
              <a:buFontTx/>
              <a:buChar char="•"/>
              <a:defRPr sz="6000" b="0" spc="-119">
                <a:solidFill>
                  <a:srgbClr val="FFFFFF"/>
                </a:solidFill>
                <a:latin typeface="Euclid Circular B Regular"/>
                <a:ea typeface="Euclid Circular B Regular"/>
                <a:cs typeface="Euclid Circular B Regular"/>
                <a:sym typeface="Euclid Circular B Regular"/>
              </a:defRPr>
            </a:pPr>
            <a:r>
              <a:rPr lang="sv-SE" sz="4000" b="0" spc="-119" dirty="0">
                <a:solidFill>
                  <a:schemeClr val="tx1"/>
                </a:solidFill>
                <a:latin typeface="+mn-lt"/>
                <a:sym typeface="Euclid Circular B Regular"/>
              </a:rPr>
              <a:t>Utveckla och implementera mer systematiska, proaktiva och ändamålsenliga arbetssätt för att förhindra skador, olyckor, tillbud </a:t>
            </a:r>
            <a:r>
              <a:rPr lang="sv-SE" sz="4000" b="0" spc="-119" dirty="0" err="1">
                <a:solidFill>
                  <a:schemeClr val="tx1"/>
                </a:solidFill>
                <a:latin typeface="+mn-lt"/>
                <a:sym typeface="Euclid Circular B Regular"/>
              </a:rPr>
              <a:t>etc</a:t>
            </a:r>
            <a:endParaRPr lang="sv-SE" sz="4000" b="0" spc="-119" dirty="0">
              <a:solidFill>
                <a:schemeClr val="tx1"/>
              </a:solidFill>
              <a:latin typeface="+mn-lt"/>
            </a:endParaRPr>
          </a:p>
        </p:txBody>
      </p:sp>
      <p:pic>
        <p:nvPicPr>
          <p:cNvPr id="6" name="Uppsala_universitet__DSF1806.jpg" descr="Uppsala_universitet__DSF1806.jpg">
            <a:extLst>
              <a:ext uri="{FF2B5EF4-FFF2-40B4-BE49-F238E27FC236}">
                <a16:creationId xmlns:a16="http://schemas.microsoft.com/office/drawing/2014/main" id="{6FA4B634-24E7-421D-983E-430203D8BD7D}"/>
              </a:ext>
            </a:extLst>
          </p:cNvPr>
          <p:cNvPicPr>
            <a:picLocks noChangeAspect="1"/>
          </p:cNvPicPr>
          <p:nvPr/>
        </p:nvPicPr>
        <p:blipFill>
          <a:blip r:embed="rId3"/>
          <a:srcRect l="46702" t="4551" r="14976" b="7723"/>
          <a:stretch>
            <a:fillRect/>
          </a:stretch>
        </p:blipFill>
        <p:spPr>
          <a:xfrm>
            <a:off x="-6790" y="-9819"/>
            <a:ext cx="10676295" cy="13735638"/>
          </a:xfrm>
          <a:prstGeom prst="rect">
            <a:avLst/>
          </a:prstGeom>
          <a:ln w="12700">
            <a:miter lim="400000"/>
          </a:ln>
        </p:spPr>
      </p:pic>
    </p:spTree>
    <p:extLst>
      <p:ext uri="{BB962C8B-B14F-4D97-AF65-F5344CB8AC3E}">
        <p14:creationId xmlns:p14="http://schemas.microsoft.com/office/powerpoint/2010/main" val="15266633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7234A"/>
        </a:solidFill>
        <a:effectLst/>
      </p:bgPr>
    </p:bg>
    <p:spTree>
      <p:nvGrpSpPr>
        <p:cNvPr id="1" name=""/>
        <p:cNvGrpSpPr/>
        <p:nvPr/>
      </p:nvGrpSpPr>
      <p:grpSpPr>
        <a:xfrm>
          <a:off x="0" y="0"/>
          <a:ext cx="0" cy="0"/>
          <a:chOff x="0" y="0"/>
          <a:chExt cx="0" cy="0"/>
        </a:xfrm>
      </p:grpSpPr>
      <p:sp>
        <p:nvSpPr>
          <p:cNvPr id="166" name="En längre vänsterställd rubrik på två rader med mörkblå bakgrund"/>
          <p:cNvSpPr txBox="1"/>
          <p:nvPr/>
        </p:nvSpPr>
        <p:spPr>
          <a:xfrm>
            <a:off x="1768226" y="2857799"/>
            <a:ext cx="1772969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solidFill>
                  <a:srgbClr val="FFFFFF"/>
                </a:solidFill>
                <a:latin typeface="Euclid Circular B SemiBold"/>
                <a:ea typeface="Euclid Circular B SemiBold"/>
                <a:cs typeface="Euclid Circular B SemiBold"/>
                <a:sym typeface="Euclid Circular B SemiBold"/>
              </a:defRPr>
            </a:lvl1pPr>
          </a:lstStyle>
          <a:p>
            <a:r>
              <a:rPr lang="sv-SE" dirty="0">
                <a:latin typeface="+mj-lt"/>
              </a:rPr>
              <a:t>Tjänstens mål</a:t>
            </a:r>
            <a:endParaRPr dirty="0">
              <a:latin typeface="+mj-lt"/>
            </a:endParaRPr>
          </a:p>
        </p:txBody>
      </p:sp>
      <p:sp>
        <p:nvSpPr>
          <p:cNvPr id="167" name="Lite större bullet points när man behöver det.…"/>
          <p:cNvSpPr txBox="1"/>
          <p:nvPr/>
        </p:nvSpPr>
        <p:spPr>
          <a:xfrm>
            <a:off x="1768226" y="5380585"/>
            <a:ext cx="19949895" cy="4765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914377">
              <a:spcBef>
                <a:spcPts val="600"/>
              </a:spcBef>
              <a:buClr>
                <a:srgbClr val="FDD1D1"/>
              </a:buClr>
              <a:defRPr sz="1400"/>
            </a:pPr>
            <a:r>
              <a:rPr lang="sv-SE" sz="4800" b="0" dirty="0">
                <a:solidFill>
                  <a:schemeClr val="bg1"/>
                </a:solidFill>
                <a:latin typeface="+mn-lt"/>
              </a:rPr>
              <a:t>En förebyggande insats som bidrar till friska arbetsplatser genom:</a:t>
            </a:r>
          </a:p>
          <a:p>
            <a:pPr marL="857250" indent="-857250" algn="l" defTabSz="914377">
              <a:spcBef>
                <a:spcPts val="600"/>
              </a:spcBef>
              <a:buClr>
                <a:srgbClr val="FDD1D1"/>
              </a:buClr>
              <a:buFont typeface="Arial" panose="020B0604020202020204" pitchFamily="34" charset="0"/>
              <a:buChar char="•"/>
              <a:defRPr sz="1400"/>
            </a:pPr>
            <a:r>
              <a:rPr lang="sv-SE" sz="4800" b="0" dirty="0">
                <a:solidFill>
                  <a:schemeClr val="bg1"/>
                </a:solidFill>
                <a:latin typeface="+mn-lt"/>
              </a:rPr>
              <a:t>Att tillgängliggöra sammanställning av data om olycksfall, tillbud, miljö, kvalitet och säkerhet</a:t>
            </a:r>
          </a:p>
          <a:p>
            <a:pPr marL="857250" indent="-857250" algn="l" defTabSz="914377">
              <a:spcBef>
                <a:spcPts val="600"/>
              </a:spcBef>
              <a:buClr>
                <a:srgbClr val="FDD1D1"/>
              </a:buClr>
              <a:buFont typeface="Arial" panose="020B0604020202020204" pitchFamily="34" charset="0"/>
              <a:buChar char="•"/>
              <a:defRPr sz="1400"/>
            </a:pPr>
            <a:r>
              <a:rPr lang="sv-SE" sz="4800" b="0" dirty="0">
                <a:solidFill>
                  <a:schemeClr val="bg1"/>
                </a:solidFill>
                <a:latin typeface="+mn-lt"/>
              </a:rPr>
              <a:t>Att öka kunskapen om händelser och proaktivt riskarbete inom den egna och andra organisationer</a:t>
            </a:r>
          </a:p>
          <a:p>
            <a:pPr marL="857250" indent="-857250" algn="l" defTabSz="914377">
              <a:spcBef>
                <a:spcPts val="600"/>
              </a:spcBef>
              <a:buClr>
                <a:srgbClr val="FDD1D1"/>
              </a:buClr>
              <a:buFont typeface="Arial" panose="020B0604020202020204" pitchFamily="34" charset="0"/>
              <a:buChar char="•"/>
              <a:defRPr sz="1400"/>
            </a:pPr>
            <a:endParaRPr lang="sv-SE" sz="4800" b="0" i="1" dirty="0">
              <a:solidFill>
                <a:schemeClr val="bg1"/>
              </a:solidFill>
              <a:latin typeface="+mn-l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EEDB6D70-3209-064C-8E76-4779EEBE3C28}"/>
              </a:ext>
            </a:extLst>
          </p:cNvPr>
          <p:cNvSpPr txBox="1"/>
          <p:nvPr/>
        </p:nvSpPr>
        <p:spPr>
          <a:xfrm>
            <a:off x="1818793" y="5855263"/>
            <a:ext cx="9055451" cy="5085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2800" dirty="0">
                <a:solidFill>
                  <a:schemeClr val="tx1"/>
                </a:solidFill>
                <a:latin typeface="+mn-lt"/>
                <a:ea typeface="Euclid Circular A Semibold Ita" panose="020B0704000000000000" pitchFamily="34" charset="77"/>
              </a:rPr>
              <a:t>Hur tar min arbetsplats del av tjänsten?</a:t>
            </a:r>
          </a:p>
          <a:p>
            <a:pPr algn="l" defTabSz="457200">
              <a:lnSpc>
                <a:spcPct val="130000"/>
              </a:lnSpc>
              <a:defRPr sz="2800" b="0">
                <a:latin typeface="Euclid Circular B Regular"/>
                <a:ea typeface="Euclid Circular B Regular"/>
                <a:cs typeface="Euclid Circular B Regular"/>
                <a:sym typeface="Euclid Circular B Regular"/>
              </a:defRPr>
            </a:pPr>
            <a:r>
              <a:rPr lang="sv-SE" sz="2800" dirty="0">
                <a:solidFill>
                  <a:schemeClr val="tx2"/>
                </a:solidFill>
                <a:latin typeface="+mn-lt"/>
                <a:ea typeface="Euclid Circular A Semibold Ita" panose="020B0704000000000000" pitchFamily="34" charset="77"/>
              </a:rPr>
              <a:t>För att ta del av tjänsten krävs ett partsgemensamt avrop, vilket innebär att representanter från både arbetsgivare och fack står bakom avropet. Parterna behöver även delta i </a:t>
            </a:r>
            <a:r>
              <a:rPr lang="sv-SE" sz="2800" dirty="0" err="1">
                <a:solidFill>
                  <a:schemeClr val="tx2"/>
                </a:solidFill>
                <a:latin typeface="+mn-lt"/>
                <a:ea typeface="Euclid Circular A Semibold Ita" panose="020B0704000000000000" pitchFamily="34" charset="77"/>
              </a:rPr>
              <a:t>Partsrådets</a:t>
            </a:r>
            <a:r>
              <a:rPr lang="sv-SE" sz="2800" dirty="0">
                <a:solidFill>
                  <a:schemeClr val="tx2"/>
                </a:solidFill>
                <a:latin typeface="+mn-lt"/>
                <a:ea typeface="Euclid Circular A Semibold Ita" panose="020B0704000000000000" pitchFamily="34" charset="77"/>
              </a:rPr>
              <a:t> utvärderingar.</a:t>
            </a:r>
          </a:p>
          <a:p>
            <a:pPr algn="l" defTabSz="457200">
              <a:lnSpc>
                <a:spcPct val="130000"/>
              </a:lnSpc>
              <a:defRPr sz="2800" b="0">
                <a:latin typeface="Euclid Circular B Regular"/>
                <a:ea typeface="Euclid Circular B Regular"/>
                <a:cs typeface="Euclid Circular B Regular"/>
                <a:sym typeface="Euclid Circular B Regular"/>
              </a:defRPr>
            </a:pPr>
            <a:endParaRPr lang="sv-SE" sz="2800" dirty="0">
              <a:solidFill>
                <a:schemeClr val="tx1"/>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r>
              <a:rPr lang="sv-SE" sz="2800" dirty="0">
                <a:solidFill>
                  <a:schemeClr val="tx1"/>
                </a:solidFill>
                <a:latin typeface="+mn-lt"/>
                <a:ea typeface="Euclid Circular A Semibold Ita" panose="020B0704000000000000" pitchFamily="34" charset="77"/>
              </a:rPr>
              <a:t> </a:t>
            </a:r>
          </a:p>
          <a:p>
            <a:pPr marL="571500" indent="-5715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2800" dirty="0">
              <a:solidFill>
                <a:schemeClr val="tx1"/>
              </a:solidFill>
              <a:latin typeface="+mn-lt"/>
              <a:ea typeface="Euclid Circular A Semibold Ita" panose="020B0704000000000000" pitchFamily="34" charset="77"/>
            </a:endParaRPr>
          </a:p>
          <a:p>
            <a:pPr algn="l" defTabSz="457200">
              <a:lnSpc>
                <a:spcPct val="130000"/>
              </a:lnSpc>
              <a:defRPr sz="2800" b="0">
                <a:latin typeface="Euclid Circular B Regular"/>
                <a:ea typeface="Euclid Circular B Regular"/>
                <a:cs typeface="Euclid Circular B Regular"/>
                <a:sym typeface="Euclid Circular B Regular"/>
              </a:defRPr>
            </a:pPr>
            <a:endParaRPr sz="2800" dirty="0">
              <a:solidFill>
                <a:schemeClr val="tx1"/>
              </a:solidFill>
              <a:latin typeface="+mn-lt"/>
              <a:ea typeface="Euclid Circular A Semibold Ita" panose="020B0704000000000000" pitchFamily="34" charset="77"/>
            </a:endParaRPr>
          </a:p>
        </p:txBody>
      </p:sp>
      <p:sp>
        <p:nvSpPr>
          <p:cNvPr id="6" name="Lorem ipsum dolor sit amet consectetur adipiscing elit. Phasellus gravida justo eget nislo ullam corper id ornare mi imperdiet.…">
            <a:extLst>
              <a:ext uri="{FF2B5EF4-FFF2-40B4-BE49-F238E27FC236}">
                <a16:creationId xmlns:a16="http://schemas.microsoft.com/office/drawing/2014/main" id="{6540BAE3-8105-A24B-81AE-FFFA0F5A46F4}"/>
              </a:ext>
            </a:extLst>
          </p:cNvPr>
          <p:cNvSpPr txBox="1"/>
          <p:nvPr/>
        </p:nvSpPr>
        <p:spPr>
          <a:xfrm>
            <a:off x="12541078" y="5855263"/>
            <a:ext cx="9174892" cy="6766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2800" b="0" dirty="0">
                <a:solidFill>
                  <a:schemeClr val="tx1"/>
                </a:solidFill>
                <a:latin typeface="+mn-lt"/>
                <a:ea typeface="Euclid Circular A Semibold Ita" panose="020B0704000000000000" pitchFamily="34" charset="77"/>
              </a:rPr>
              <a:t>Hur mycket tid krävs från vår myndighet för att ta del av tjänsten?</a:t>
            </a:r>
            <a:br>
              <a:rPr lang="sv-SE" sz="2800" b="0" dirty="0">
                <a:solidFill>
                  <a:schemeClr val="tx2"/>
                </a:solidFill>
                <a:latin typeface="+mn-lt"/>
                <a:ea typeface="Euclid Circular A Semibold Ita" panose="020B0704000000000000" pitchFamily="34" charset="77"/>
              </a:rPr>
            </a:br>
            <a:r>
              <a:rPr lang="sv-SE" sz="2800" b="0" dirty="0">
                <a:solidFill>
                  <a:schemeClr val="tx2"/>
                </a:solidFill>
                <a:latin typeface="+mn-lt"/>
                <a:ea typeface="Euclid Circular A Semibold Ita" panose="020B0704000000000000" pitchFamily="34" charset="77"/>
                <a:sym typeface="Euclid Circular B Regular"/>
              </a:rPr>
              <a:t>Inledningsvis behöver den mottagande organisationen avsätta resurser för att stötta med framtagning av branschspecifikt </a:t>
            </a:r>
            <a:r>
              <a:rPr lang="sv-SE" sz="2800" b="0" dirty="0" err="1">
                <a:solidFill>
                  <a:schemeClr val="tx2"/>
                </a:solidFill>
                <a:latin typeface="+mn-lt"/>
                <a:ea typeface="Euclid Circular A Semibold Ita" panose="020B0704000000000000" pitchFamily="34" charset="77"/>
                <a:sym typeface="Euclid Circular B Regular"/>
              </a:rPr>
              <a:t>riskspråk</a:t>
            </a:r>
            <a:r>
              <a:rPr lang="sv-SE" sz="2800" b="0" dirty="0">
                <a:solidFill>
                  <a:schemeClr val="tx2"/>
                </a:solidFill>
                <a:latin typeface="+mn-lt"/>
                <a:ea typeface="Euclid Circular A Semibold Ita" panose="020B0704000000000000" pitchFamily="34" charset="77"/>
                <a:sym typeface="Euclid Circular B Regular"/>
              </a:rPr>
              <a:t>, utbildning av superanvändare och eventuell integrering för att importera organisationsspecifika data. Hur mycket tid detta tar varierar utifrån organisationens storlek och komplexitet. Utöver det behöver kommunikation och implementering av systemet ske. Utveckling och underhåll av systemet sköts av AFA Försäkring, som även stöttar med utbildning i systemet.</a:t>
            </a:r>
            <a:endParaRPr lang="sv-SE" sz="2800" b="0" dirty="0">
              <a:solidFill>
                <a:schemeClr val="tx2"/>
              </a:solidFill>
              <a:latin typeface="+mn-lt"/>
              <a:ea typeface="Euclid Circular A Semibold Ita" panose="020B0704000000000000" pitchFamily="34" charset="77"/>
            </a:endParaRPr>
          </a:p>
        </p:txBody>
      </p:sp>
      <p:sp>
        <p:nvSpPr>
          <p:cNvPr id="7" name="En lång vänsterställd rubrik på två rader med en hel del text">
            <a:extLst>
              <a:ext uri="{FF2B5EF4-FFF2-40B4-BE49-F238E27FC236}">
                <a16:creationId xmlns:a16="http://schemas.microsoft.com/office/drawing/2014/main" id="{27C4B965-261C-BF44-8B25-42E6E25A5143}"/>
              </a:ext>
            </a:extLst>
          </p:cNvPr>
          <p:cNvSpPr txBox="1"/>
          <p:nvPr/>
        </p:nvSpPr>
        <p:spPr>
          <a:xfrm>
            <a:off x="1753781" y="2730799"/>
            <a:ext cx="161570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solidFill>
                  <a:schemeClr val="tx1"/>
                </a:solidFill>
                <a:latin typeface="+mn-lt"/>
                <a:ea typeface="Euclid Circular A Semibold Ita" panose="020B0704000000000000" pitchFamily="34" charset="77"/>
              </a:rPr>
              <a:t>Frågor</a:t>
            </a:r>
            <a:r>
              <a:rPr lang="sv-SE" dirty="0">
                <a:solidFill>
                  <a:schemeClr val="tx1"/>
                </a:solidFill>
                <a:latin typeface="+mn-lt"/>
                <a:ea typeface="Euclid Circular A Semibold Ita" panose="020B0704000000000000" pitchFamily="34" charset="77"/>
              </a:rPr>
              <a:t> och svar</a:t>
            </a:r>
            <a:endParaRPr dirty="0">
              <a:solidFill>
                <a:schemeClr val="tx1"/>
              </a:solidFill>
              <a:latin typeface="+mn-lt"/>
              <a:ea typeface="Euclid Circular A Semibold Ita" panose="020B0704000000000000" pitchFamily="34" charset="77"/>
            </a:endParaRPr>
          </a:p>
        </p:txBody>
      </p:sp>
    </p:spTree>
    <p:extLst>
      <p:ext uri="{BB962C8B-B14F-4D97-AF65-F5344CB8AC3E}">
        <p14:creationId xmlns:p14="http://schemas.microsoft.com/office/powerpoint/2010/main" val="41072085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9DF"/>
        </a:solidFill>
        <a:effectLst/>
      </p:bgPr>
    </p:bg>
    <p:spTree>
      <p:nvGrpSpPr>
        <p:cNvPr id="1" name=""/>
        <p:cNvGrpSpPr/>
        <p:nvPr/>
      </p:nvGrpSpPr>
      <p:grpSpPr>
        <a:xfrm>
          <a:off x="0" y="0"/>
          <a:ext cx="0" cy="0"/>
          <a:chOff x="0" y="0"/>
          <a:chExt cx="0" cy="0"/>
        </a:xfrm>
      </p:grpSpPr>
      <p:sp>
        <p:nvSpPr>
          <p:cNvPr id="5" name="Lorem ipsum dolor sit amet consectetur adipiscing elit. Phasellus gravida justo eget nislo ullam corper id ornare mi imperdiet. In placerat diam fermentum auctor ipsum vehicula lacinia metuso de vecchio.…">
            <a:extLst>
              <a:ext uri="{FF2B5EF4-FFF2-40B4-BE49-F238E27FC236}">
                <a16:creationId xmlns:a16="http://schemas.microsoft.com/office/drawing/2014/main" id="{EEDB6D70-3209-064C-8E76-4779EEBE3C28}"/>
              </a:ext>
            </a:extLst>
          </p:cNvPr>
          <p:cNvSpPr txBox="1"/>
          <p:nvPr/>
        </p:nvSpPr>
        <p:spPr>
          <a:xfrm>
            <a:off x="1818793" y="5855263"/>
            <a:ext cx="9055451" cy="3405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30000"/>
              </a:lnSpc>
              <a:defRPr sz="2800" b="0">
                <a:latin typeface="Euclid Circular B Regular"/>
                <a:ea typeface="Euclid Circular B Regular"/>
                <a:cs typeface="Euclid Circular B Regular"/>
                <a:sym typeface="Euclid Circular B Regular"/>
              </a:defRPr>
            </a:pPr>
            <a:r>
              <a:rPr lang="sv-SE" sz="2800" b="0" dirty="0">
                <a:solidFill>
                  <a:schemeClr val="tx1"/>
                </a:solidFill>
                <a:latin typeface="+mn-lt"/>
                <a:ea typeface="Euclid Circular A Semibold Ita" panose="020B0704000000000000" pitchFamily="34" charset="77"/>
              </a:rPr>
              <a:t>Hur levereras tjänsten?</a:t>
            </a:r>
          </a:p>
          <a:p>
            <a:pPr algn="l" defTabSz="457200">
              <a:lnSpc>
                <a:spcPct val="130000"/>
              </a:lnSpc>
              <a:defRPr sz="2800" b="0">
                <a:latin typeface="Euclid Circular B Regular"/>
                <a:ea typeface="Euclid Circular B Regular"/>
                <a:cs typeface="Euclid Circular B Regular"/>
                <a:sym typeface="Euclid Circular B Regular"/>
              </a:defRPr>
            </a:pPr>
            <a:r>
              <a:rPr lang="sv-SE" sz="2800" b="0" dirty="0">
                <a:solidFill>
                  <a:schemeClr val="tx2"/>
                </a:solidFill>
                <a:latin typeface="+mn-lt"/>
                <a:ea typeface="Euclid Circular A Semibold Ita" panose="020B0704000000000000" pitchFamily="34" charset="77"/>
                <a:sym typeface="Euclid Circular B Regular"/>
              </a:rPr>
              <a:t>Partsrådet har slutit avtal med AFA Försäkring som i sin tur sluter användaravtal inklusive person-uppgiftsbiträdesavtal med organisationen. Partsrådet och AFA Försäkring bjuder löpande in till </a:t>
            </a:r>
            <a:r>
              <a:rPr lang="sv-SE" sz="2800" b="0" dirty="0" err="1">
                <a:solidFill>
                  <a:schemeClr val="tx2"/>
                </a:solidFill>
                <a:latin typeface="+mn-lt"/>
                <a:ea typeface="Euclid Circular A Semibold Ita" panose="020B0704000000000000" pitchFamily="34" charset="77"/>
                <a:sym typeface="Euclid Circular B Regular"/>
              </a:rPr>
              <a:t>webbinarier</a:t>
            </a:r>
            <a:r>
              <a:rPr lang="sv-SE" sz="2800" b="0" dirty="0">
                <a:solidFill>
                  <a:schemeClr val="tx2"/>
                </a:solidFill>
                <a:latin typeface="+mn-lt"/>
                <a:ea typeface="Euclid Circular A Semibold Ita" panose="020B0704000000000000" pitchFamily="34" charset="77"/>
                <a:sym typeface="Euclid Circular B Regular"/>
              </a:rPr>
              <a:t> och uppstartsmöten för intresserade organisationer.</a:t>
            </a:r>
            <a:endParaRPr sz="2800" b="0" dirty="0">
              <a:solidFill>
                <a:schemeClr val="tx2"/>
              </a:solidFill>
              <a:latin typeface="+mn-lt"/>
              <a:ea typeface="Euclid Circular A Semibold Ita" panose="020B0704000000000000" pitchFamily="34" charset="77"/>
            </a:endParaRPr>
          </a:p>
        </p:txBody>
      </p:sp>
      <p:sp>
        <p:nvSpPr>
          <p:cNvPr id="6" name="Lorem ipsum dolor sit amet consectetur adipiscing elit. Phasellus gravida justo eget nislo ullam corper id ornare mi imperdiet.…">
            <a:extLst>
              <a:ext uri="{FF2B5EF4-FFF2-40B4-BE49-F238E27FC236}">
                <a16:creationId xmlns:a16="http://schemas.microsoft.com/office/drawing/2014/main" id="{6540BAE3-8105-A24B-81AE-FFFA0F5A46F4}"/>
              </a:ext>
            </a:extLst>
          </p:cNvPr>
          <p:cNvSpPr txBox="1"/>
          <p:nvPr/>
        </p:nvSpPr>
        <p:spPr>
          <a:xfrm>
            <a:off x="12541078" y="5855263"/>
            <a:ext cx="9174892" cy="764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71500" indent="-571500" algn="l" defTabSz="457200">
              <a:lnSpc>
                <a:spcPct val="130000"/>
              </a:lnSpc>
              <a:buFont typeface="Arial" panose="020B0604020202020204" pitchFamily="34" charset="0"/>
              <a:buChar char="•"/>
              <a:defRPr sz="2800" b="0">
                <a:latin typeface="Euclid Circular B Regular"/>
                <a:ea typeface="Euclid Circular B Regular"/>
                <a:cs typeface="Euclid Circular B Regular"/>
                <a:sym typeface="Euclid Circular B Regular"/>
              </a:defRPr>
            </a:pPr>
            <a:endParaRPr lang="sv-SE" sz="3600" dirty="0">
              <a:solidFill>
                <a:schemeClr val="tx1"/>
              </a:solidFill>
              <a:highlight>
                <a:srgbClr val="FFFF00"/>
              </a:highlight>
              <a:latin typeface="Euclid Circular B Regular"/>
            </a:endParaRPr>
          </a:p>
        </p:txBody>
      </p:sp>
      <p:sp>
        <p:nvSpPr>
          <p:cNvPr id="7" name="En lång vänsterställd rubrik på två rader med en hel del text">
            <a:extLst>
              <a:ext uri="{FF2B5EF4-FFF2-40B4-BE49-F238E27FC236}">
                <a16:creationId xmlns:a16="http://schemas.microsoft.com/office/drawing/2014/main" id="{27C4B965-261C-BF44-8B25-42E6E25A5143}"/>
              </a:ext>
            </a:extLst>
          </p:cNvPr>
          <p:cNvSpPr txBox="1"/>
          <p:nvPr/>
        </p:nvSpPr>
        <p:spPr>
          <a:xfrm>
            <a:off x="1753781" y="2730799"/>
            <a:ext cx="161570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457200">
              <a:lnSpc>
                <a:spcPct val="90000"/>
              </a:lnSpc>
              <a:defRPr sz="8000" b="0" spc="-159">
                <a:latin typeface="Euclid Circular B SemiBold"/>
                <a:ea typeface="Euclid Circular B SemiBold"/>
                <a:cs typeface="Euclid Circular B SemiBold"/>
                <a:sym typeface="Euclid Circular B SemiBold"/>
              </a:defRPr>
            </a:lvl1pPr>
          </a:lstStyle>
          <a:p>
            <a:r>
              <a:rPr lang="sv-SE" dirty="0">
                <a:solidFill>
                  <a:schemeClr val="tx1"/>
                </a:solidFill>
                <a:latin typeface="+mn-lt"/>
                <a:ea typeface="Euclid Circular A Semibold Ita" panose="020B0704000000000000" pitchFamily="34" charset="0"/>
              </a:rPr>
              <a:t>Frågor och svar</a:t>
            </a:r>
            <a:endParaRPr dirty="0">
              <a:solidFill>
                <a:schemeClr val="tx1"/>
              </a:solidFill>
              <a:latin typeface="+mn-lt"/>
              <a:ea typeface="Euclid Circular A Semibold Ita" panose="020B0704000000000000" pitchFamily="34" charset="0"/>
            </a:endParaRPr>
          </a:p>
        </p:txBody>
      </p:sp>
    </p:spTree>
    <p:extLst>
      <p:ext uri="{BB962C8B-B14F-4D97-AF65-F5344CB8AC3E}">
        <p14:creationId xmlns:p14="http://schemas.microsoft.com/office/powerpoint/2010/main" val="227415097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 val="1"/>
          </a:ext>
        </a:extLst>
      </a:spPr>
      <a:bodyPr lIns="50800" tIns="50800" rIns="50800" bIns="50800">
        <a:spAutoFit/>
      </a:bodyPr>
      <a:lstStyle>
        <a:defPPr algn="l" defTabSz="457200">
          <a:lnSpc>
            <a:spcPct val="130000"/>
          </a:lnSpc>
          <a:defRPr sz="3200" b="0" dirty="0">
            <a:latin typeface="+mn-lt"/>
            <a:ea typeface="Euclid Circular B Regular"/>
            <a:cs typeface="Euclid Circular B Regular"/>
            <a:sym typeface="Euclid Circular B Regular"/>
          </a:defRPr>
        </a:defPPr>
      </a:lstStyle>
    </a:txDef>
  </a:objectDefaults>
  <a:extraClrSchemeLst/>
  <a:extLst>
    <a:ext uri="{05A4C25C-085E-4340-85A3-A5531E510DB2}">
      <thm15:themeFamily xmlns:thm15="http://schemas.microsoft.com/office/thememl/2012/main" name="PPT-mall Arial" id="{B1F1D25F-EE00-7145-A98F-D2149737467B}" vid="{A443FA52-DD45-5A4F-BF29-350563B1B7C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White</Template>
  <TotalTime>16445</TotalTime>
  <Words>663</Words>
  <Application>Microsoft Macintosh PowerPoint</Application>
  <PresentationFormat>Anpassad</PresentationFormat>
  <Paragraphs>61</Paragraphs>
  <Slides>10</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Arial</vt:lpstr>
      <vt:lpstr>Calibri</vt:lpstr>
      <vt:lpstr>Euclid Circular B Regular</vt:lpstr>
      <vt:lpstr>Helvetica Neue</vt:lpstr>
      <vt:lpstr>Helvetica Neue Light</vt:lpstr>
      <vt:lpstr>White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Caroline Edgren</dc:creator>
  <cp:keywords/>
  <dc:description/>
  <cp:lastModifiedBy>Caroline Edgren</cp:lastModifiedBy>
  <cp:revision>19</cp:revision>
  <cp:lastPrinted>2021-04-27T13:12:40Z</cp:lastPrinted>
  <dcterms:created xsi:type="dcterms:W3CDTF">2021-04-27T10:01:27Z</dcterms:created>
  <dcterms:modified xsi:type="dcterms:W3CDTF">2021-07-01T08:26:59Z</dcterms:modified>
  <cp:category/>
</cp:coreProperties>
</file>